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2" r:id="rId1"/>
  </p:sldMasterIdLst>
  <p:notesMasterIdLst>
    <p:notesMasterId r:id="rId48"/>
  </p:notesMasterIdLst>
  <p:sldIdLst>
    <p:sldId id="256" r:id="rId2"/>
    <p:sldId id="257" r:id="rId3"/>
    <p:sldId id="312" r:id="rId4"/>
    <p:sldId id="260" r:id="rId5"/>
    <p:sldId id="263" r:id="rId6"/>
    <p:sldId id="270" r:id="rId7"/>
    <p:sldId id="309" r:id="rId8"/>
    <p:sldId id="316" r:id="rId9"/>
    <p:sldId id="275" r:id="rId10"/>
    <p:sldId id="277" r:id="rId11"/>
    <p:sldId id="280" r:id="rId12"/>
    <p:sldId id="278" r:id="rId13"/>
    <p:sldId id="315" r:id="rId14"/>
    <p:sldId id="281" r:id="rId15"/>
    <p:sldId id="264" r:id="rId16"/>
    <p:sldId id="272" r:id="rId17"/>
    <p:sldId id="304" r:id="rId18"/>
    <p:sldId id="266" r:id="rId19"/>
    <p:sldId id="283" r:id="rId20"/>
    <p:sldId id="284" r:id="rId21"/>
    <p:sldId id="285" r:id="rId22"/>
    <p:sldId id="286" r:id="rId23"/>
    <p:sldId id="288" r:id="rId24"/>
    <p:sldId id="287" r:id="rId25"/>
    <p:sldId id="289" r:id="rId26"/>
    <p:sldId id="290" r:id="rId27"/>
    <p:sldId id="291" r:id="rId28"/>
    <p:sldId id="306" r:id="rId29"/>
    <p:sldId id="305" r:id="rId30"/>
    <p:sldId id="307" r:id="rId31"/>
    <p:sldId id="274" r:id="rId32"/>
    <p:sldId id="310" r:id="rId33"/>
    <p:sldId id="314" r:id="rId34"/>
    <p:sldId id="311" r:id="rId35"/>
    <p:sldId id="297" r:id="rId36"/>
    <p:sldId id="298" r:id="rId37"/>
    <p:sldId id="299" r:id="rId38"/>
    <p:sldId id="300" r:id="rId39"/>
    <p:sldId id="293" r:id="rId40"/>
    <p:sldId id="292" r:id="rId41"/>
    <p:sldId id="294" r:id="rId42"/>
    <p:sldId id="295" r:id="rId43"/>
    <p:sldId id="296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FF78028-EB38-42AD-90C9-885F38CBF858}">
          <p14:sldIdLst>
            <p14:sldId id="256"/>
          </p14:sldIdLst>
        </p14:section>
        <p14:section name="Motivation" id="{792977D6-BF71-43D9-AB50-B0DB748BD58C}">
          <p14:sldIdLst>
            <p14:sldId id="257"/>
            <p14:sldId id="312"/>
            <p14:sldId id="260"/>
            <p14:sldId id="263"/>
            <p14:sldId id="270"/>
            <p14:sldId id="309"/>
            <p14:sldId id="316"/>
          </p14:sldIdLst>
        </p14:section>
        <p14:section name="From Triplets to Coordinates" id="{E696DCB7-EC18-441B-A99B-3AC823B77B6A}">
          <p14:sldIdLst>
            <p14:sldId id="275"/>
            <p14:sldId id="277"/>
            <p14:sldId id="280"/>
            <p14:sldId id="278"/>
            <p14:sldId id="315"/>
            <p14:sldId id="281"/>
          </p14:sldIdLst>
        </p14:section>
        <p14:section name="Data &amp; Application" id="{B64CE73E-968F-4141-ADED-71004A695102}">
          <p14:sldIdLst>
            <p14:sldId id="264"/>
            <p14:sldId id="272"/>
            <p14:sldId id="304"/>
            <p14:sldId id="266"/>
          </p14:sldIdLst>
        </p14:section>
        <p14:section name="Clustering Results" id="{12DC379E-1705-43B8-8877-09644A3FA7A9}">
          <p14:sldIdLst>
            <p14:sldId id="283"/>
            <p14:sldId id="284"/>
            <p14:sldId id="285"/>
          </p14:sldIdLst>
        </p14:section>
        <p14:section name="Log-Linear Demand Model" id="{CAD93A84-F1FA-4305-B9BC-636176199B21}">
          <p14:sldIdLst>
            <p14:sldId id="286"/>
            <p14:sldId id="288"/>
            <p14:sldId id="287"/>
            <p14:sldId id="289"/>
            <p14:sldId id="290"/>
            <p14:sldId id="291"/>
          </p14:sldIdLst>
        </p14:section>
        <p14:section name="Conclusion" id="{722A5B5B-BF2F-4FAE-B446-2CE976B750FD}">
          <p14:sldIdLst>
            <p14:sldId id="306"/>
            <p14:sldId id="305"/>
          </p14:sldIdLst>
        </p14:section>
        <p14:section name="Appendix Misc" id="{45DEDE19-4547-4CFC-A5B1-E43400254DE1}">
          <p14:sldIdLst>
            <p14:sldId id="307"/>
            <p14:sldId id="274"/>
            <p14:sldId id="310"/>
            <p14:sldId id="314"/>
            <p14:sldId id="311"/>
          </p14:sldIdLst>
        </p14:section>
        <p14:section name="Distance Metric Flexibility" id="{96810DA9-DFC8-4633-A858-6BB7CFA8AE5A}">
          <p14:sldIdLst>
            <p14:sldId id="297"/>
            <p14:sldId id="298"/>
            <p14:sldId id="299"/>
            <p14:sldId id="300"/>
          </p14:sldIdLst>
        </p14:section>
        <p14:section name="Random Coefficient (BLP)" id="{713A00B7-F135-4B9C-A88D-4FF1CA163403}">
          <p14:sldIdLst>
            <p14:sldId id="293"/>
            <p14:sldId id="292"/>
            <p14:sldId id="294"/>
            <p14:sldId id="295"/>
            <p14:sldId id="296"/>
          </p14:sldIdLst>
        </p14:section>
        <p14:section name="Alternate Embedding: Purchase Correlation" id="{97FFE932-DE13-4960-A13E-19DBC30D34B6}">
          <p14:sldIdLst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9"/>
    <a:srgbClr val="FFBC89"/>
    <a:srgbClr val="FFD6B7"/>
    <a:srgbClr val="FFA561"/>
    <a:srgbClr val="CB7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88339-8360-4BD4-99EA-BE24B44FB701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785D8-A70B-495F-82DC-3F8BB43A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9855-5FE8-416F-9FFA-1A42B9205091}" type="datetime1">
              <a:rPr lang="en-US" smtClean="0"/>
              <a:t>4/18/2024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630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16CC9-91CE-4D65-8393-40D1479A2727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2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CCA0-B31E-4636-A8B7-573EFBC2FFED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5C-CC9B-4BD1-B528-B8411B5FC0DC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F95C9-936F-4683-856B-58566A58A8CF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69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4640-76C3-45FB-8178-C283BEA29DD9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5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8270-E646-4328-877C-C76CF07EC082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7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98CF-B85F-4D9A-92A4-CBD3E71FCE42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3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2176-F3F2-4570-9DDB-43FA46BA8580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2B38-F57F-4E41-9471-CE483162D1F2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BADC-DB6A-487A-B751-6DC475792BE8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1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9B4F4123-F1CC-48C5-9FB5-BCDD1D6AA8B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A80C79B-4FAA-4975-9997-8F2E54DED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6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slide" Target="slide3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5" Type="http://schemas.openxmlformats.org/officeDocument/2006/relationships/slide" Target="slide4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slide" Target="slide3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.png"/><Relationship Id="rId7" Type="http://schemas.openxmlformats.org/officeDocument/2006/relationships/slide" Target="slide34.xml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1.png"/><Relationship Id="rId5" Type="http://schemas.openxmlformats.org/officeDocument/2006/relationships/slide" Target="slide39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3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slide" Target="slide33.xml"/><Relationship Id="rId5" Type="http://schemas.openxmlformats.org/officeDocument/2006/relationships/slide" Target="slide39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slide" Target="slide3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0D0-E22F-9DB7-CE89-EEEEB29FF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Triplet Embeddings for Demand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7A1E8-BE76-DD78-36C3-E3C720D3D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Originally by </a:t>
            </a:r>
            <a:r>
              <a:rPr lang="en-US" dirty="0" err="1"/>
              <a:t>Magnolfi</a:t>
            </a:r>
            <a:r>
              <a:rPr lang="en-US" dirty="0"/>
              <a:t>, McClure, and Sorensen in 2022</a:t>
            </a:r>
          </a:p>
          <a:p>
            <a:r>
              <a:rPr lang="en-US" dirty="0"/>
              <a:t>Presented by Gideon Moore</a:t>
            </a:r>
          </a:p>
          <a:p>
            <a:r>
              <a:rPr lang="en-US" dirty="0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7274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DFBC-635F-7E4C-348E-D3CDC69D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614DA-E9DE-1989-0B9A-8DDAD4AA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1C8EB-E217-A324-7CC8-2D33911115F7}"/>
              </a:ext>
            </a:extLst>
          </p:cNvPr>
          <p:cNvSpPr txBox="1"/>
          <p:nvPr/>
        </p:nvSpPr>
        <p:spPr>
          <a:xfrm>
            <a:off x="6085593" y="1975455"/>
            <a:ext cx="559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65ED2-B79C-4627-8842-A1A3C6E239BC}"/>
              </a:ext>
            </a:extLst>
          </p:cNvPr>
          <p:cNvSpPr txBox="1"/>
          <p:nvPr/>
        </p:nvSpPr>
        <p:spPr>
          <a:xfrm>
            <a:off x="1202179" y="3555908"/>
            <a:ext cx="4986826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b="1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Verbally</a:t>
            </a: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:</a:t>
            </a:r>
            <a:endParaRPr lang="en-US" sz="2000" b="1" spc="10" dirty="0">
              <a:solidFill>
                <a:prstClr val="black">
                  <a:lumMod val="65000"/>
                  <a:lumOff val="35000"/>
                </a:prstClr>
              </a:solidFill>
              <a:latin typeface="Century Schoolbook" panose="02040604050505020304"/>
            </a:endParaRPr>
          </a:p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“King is to Queen as Stag is to Doe”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58D34-0799-1DC9-6BD4-D1FAC1129C6C}"/>
              </a:ext>
            </a:extLst>
          </p:cNvPr>
          <p:cNvSpPr txBox="1"/>
          <p:nvPr/>
        </p:nvSpPr>
        <p:spPr>
          <a:xfrm>
            <a:off x="1202179" y="4498191"/>
            <a:ext cx="4986826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b="1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Formally:</a:t>
            </a:r>
          </a:p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King : Queen :: Stag : Doe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29D71-A5E0-4342-49AE-779D423AA6F9}"/>
              </a:ext>
            </a:extLst>
          </p:cNvPr>
          <p:cNvSpPr txBox="1"/>
          <p:nvPr/>
        </p:nvSpPr>
        <p:spPr>
          <a:xfrm>
            <a:off x="1213527" y="5440474"/>
            <a:ext cx="4986826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b="1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Mathematically:</a:t>
            </a:r>
          </a:p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King – Queen = Stag – Doe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F6B297-F11A-C630-2A1F-C72B62B5BAD7}"/>
              </a:ext>
            </a:extLst>
          </p:cNvPr>
          <p:cNvSpPr txBox="1"/>
          <p:nvPr/>
        </p:nvSpPr>
        <p:spPr>
          <a:xfrm>
            <a:off x="1196897" y="1625323"/>
            <a:ext cx="472746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Suppose we start with a set of objects:</a:t>
            </a:r>
          </a:p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{King, Queen, Doe, Stag}</a:t>
            </a:r>
          </a:p>
          <a:p>
            <a:pPr marR="0" lvl="0" algn="l" defTabSz="914400" rtl="0" eaLnBrk="1" fontAlgn="auto" latinLnBrk="0" hangingPunct="1"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tabLst/>
              <a:defRPr/>
            </a:pPr>
            <a:r>
              <a:rPr lang="en-US" sz="2000" spc="10" dirty="0">
                <a:solidFill>
                  <a:srgbClr val="FF7009"/>
                </a:solidFill>
                <a:latin typeface="Century Schoolbook" panose="02040604050505020304"/>
              </a:rPr>
              <a:t>We</a:t>
            </a: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Century Schoolbook" panose="02040604050505020304"/>
              </a:rPr>
              <a:t> understand the structure within this data, but would like to represent it </a:t>
            </a:r>
            <a:r>
              <a:rPr lang="en-US" sz="2000" spc="10" dirty="0">
                <a:solidFill>
                  <a:srgbClr val="FF7009"/>
                </a:solidFill>
                <a:latin typeface="Century Schoolbook" panose="02040604050505020304"/>
              </a:rPr>
              <a:t>numerically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575A3-6933-6AEC-271B-61CAF583486A}"/>
              </a:ext>
            </a:extLst>
          </p:cNvPr>
          <p:cNvGrpSpPr/>
          <p:nvPr/>
        </p:nvGrpSpPr>
        <p:grpSpPr>
          <a:xfrm>
            <a:off x="6401436" y="1866996"/>
            <a:ext cx="4419226" cy="4810748"/>
            <a:chOff x="6401436" y="1866996"/>
            <a:chExt cx="4419226" cy="481074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BAB1CB-01DF-61BD-B5B8-E7EBC4D1488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09" y="2752814"/>
              <a:ext cx="35683" cy="352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F63163-286B-1E3B-41B6-D8F0AC2D9BC9}"/>
                </a:ext>
              </a:extLst>
            </p:cNvPr>
            <p:cNvCxnSpPr>
              <a:cxnSpLocks/>
            </p:cNvCxnSpPr>
            <p:nvPr/>
          </p:nvCxnSpPr>
          <p:spPr>
            <a:xfrm>
              <a:off x="6808192" y="6276600"/>
              <a:ext cx="38181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B8E92A-8CDE-549D-BE34-812FE64D2440}"/>
                </a:ext>
              </a:extLst>
            </p:cNvPr>
            <p:cNvGrpSpPr/>
            <p:nvPr/>
          </p:nvGrpSpPr>
          <p:grpSpPr>
            <a:xfrm>
              <a:off x="8062517" y="4661903"/>
              <a:ext cx="2435426" cy="1112891"/>
              <a:chOff x="5700504" y="1257858"/>
              <a:chExt cx="2435426" cy="11128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69D6D5-197B-1AF7-4290-E5A457D6B6C6}"/>
                  </a:ext>
                </a:extLst>
              </p:cNvPr>
              <p:cNvSpPr txBox="1"/>
              <p:nvPr/>
            </p:nvSpPr>
            <p:spPr>
              <a:xfrm>
                <a:off x="5700504" y="2001417"/>
                <a:ext cx="945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145C8F-6EDD-A4E5-CD89-F8E206C4AA15}"/>
                  </a:ext>
                </a:extLst>
              </p:cNvPr>
              <p:cNvSpPr txBox="1"/>
              <p:nvPr/>
            </p:nvSpPr>
            <p:spPr>
              <a:xfrm>
                <a:off x="7194767" y="1257858"/>
                <a:ext cx="94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9DD0D4-7FC3-3E5C-FFA9-7DF3970F3CC1}"/>
                  </a:ext>
                </a:extLst>
              </p:cNvPr>
              <p:cNvCxnSpPr/>
              <p:nvPr/>
            </p:nvCxnSpPr>
            <p:spPr>
              <a:xfrm flipV="1">
                <a:off x="6307130" y="1570092"/>
                <a:ext cx="954544" cy="535258"/>
              </a:xfrm>
              <a:prstGeom prst="straightConnector1">
                <a:avLst/>
              </a:prstGeom>
              <a:ln w="38100">
                <a:solidFill>
                  <a:srgbClr val="FF700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4C4ADB-3D4F-08B9-7FF6-37F2C8BA2F4D}"/>
                </a:ext>
              </a:extLst>
            </p:cNvPr>
            <p:cNvGrpSpPr/>
            <p:nvPr/>
          </p:nvGrpSpPr>
          <p:grpSpPr>
            <a:xfrm>
              <a:off x="7020624" y="2984665"/>
              <a:ext cx="2411636" cy="1139749"/>
              <a:chOff x="7053520" y="2489057"/>
              <a:chExt cx="2411636" cy="113974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C7CA238-EB73-8933-2967-25587D29A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8585" y="2682102"/>
                <a:ext cx="1079086" cy="67061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FECBFE-898F-DF44-4CD9-1E4AADEA1A23}"/>
                  </a:ext>
                </a:extLst>
              </p:cNvPr>
              <p:cNvSpPr txBox="1"/>
              <p:nvPr/>
            </p:nvSpPr>
            <p:spPr>
              <a:xfrm>
                <a:off x="7053520" y="3259474"/>
                <a:ext cx="1019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E7C0A7-9C26-A5C6-CAB6-77DBD7D7B24E}"/>
                  </a:ext>
                </a:extLst>
              </p:cNvPr>
              <p:cNvSpPr txBox="1"/>
              <p:nvPr/>
            </p:nvSpPr>
            <p:spPr>
              <a:xfrm>
                <a:off x="8537374" y="2489057"/>
                <a:ext cx="927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Queen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EE458-DF40-3278-970B-C0225E2CC5A6}"/>
                </a:ext>
              </a:extLst>
            </p:cNvPr>
            <p:cNvSpPr txBox="1"/>
            <p:nvPr/>
          </p:nvSpPr>
          <p:spPr>
            <a:xfrm>
              <a:off x="6683668" y="2225461"/>
              <a:ext cx="22863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b="1" i="0" u="none" strike="noStrike" kern="1200" cap="none" spc="1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Geometrically: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302B4B7-7F54-DC31-9266-BD7A8C8ECF67}"/>
                    </a:ext>
                  </a:extLst>
                </p:cNvPr>
                <p:cNvSpPr txBox="1"/>
                <p:nvPr/>
              </p:nvSpPr>
              <p:spPr>
                <a:xfrm>
                  <a:off x="9146415" y="6277634"/>
                  <a:ext cx="16742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914400" rtl="0" eaLnBrk="1" fontAlgn="auto" latinLnBrk="0" hangingPunct="1">
                    <a:spcBef>
                      <a:spcPts val="800"/>
                    </a:spcBef>
                    <a:spcAft>
                      <a:spcPts val="200"/>
                    </a:spcAft>
                    <a:buClr>
                      <a:srgbClr val="549E39"/>
                    </a:buClr>
                    <a:buSzPct val="80000"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spc="1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entury Schoolbook" panose="02040604050505020304"/>
                    </a:rPr>
                    <a:t> (abstract)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302B4B7-7F54-DC31-9266-BD7A8C8EC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415" y="6277634"/>
                  <a:ext cx="1674247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9231" r="-1818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DD7D4D7-17D0-DA70-02A8-B08304702540}"/>
                    </a:ext>
                  </a:extLst>
                </p:cNvPr>
                <p:cNvSpPr txBox="1"/>
                <p:nvPr/>
              </p:nvSpPr>
              <p:spPr>
                <a:xfrm rot="16200000">
                  <a:off x="5468434" y="2799998"/>
                  <a:ext cx="22353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(abstract)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DD7D4D7-17D0-DA70-02A8-B08304702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68434" y="2799998"/>
                  <a:ext cx="22353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197" r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669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DFBC-635F-7E4C-348E-D3CDC69D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and Magnitude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08108-F926-5196-1A40-8677336F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785" y="1828800"/>
            <a:ext cx="5125547" cy="1428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care about more than just </a:t>
            </a:r>
            <a:r>
              <a:rPr lang="en-US" dirty="0">
                <a:solidFill>
                  <a:srgbClr val="FF7009"/>
                </a:solidFill>
              </a:rPr>
              <a:t>direction</a:t>
            </a:r>
            <a:r>
              <a:rPr lang="en-US" dirty="0"/>
              <a:t>—would like to have some interpretation of </a:t>
            </a:r>
            <a:r>
              <a:rPr lang="en-US" dirty="0">
                <a:solidFill>
                  <a:srgbClr val="FF7009"/>
                </a:solidFill>
              </a:rPr>
              <a:t>magnitude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ADA4-75A4-7003-C369-546DAF29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9F089-493E-98F6-427B-84825C24B2F5}"/>
              </a:ext>
            </a:extLst>
          </p:cNvPr>
          <p:cNvSpPr txBox="1"/>
          <p:nvPr/>
        </p:nvSpPr>
        <p:spPr>
          <a:xfrm>
            <a:off x="1172140" y="3491212"/>
            <a:ext cx="4998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Verbally: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“The difference between a dog and a wolf is less than the difference between a dog and a fish”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BEDE4-A8F2-CC7C-36B7-55D4C4432E2F}"/>
              </a:ext>
            </a:extLst>
          </p:cNvPr>
          <p:cNvSpPr txBox="1"/>
          <p:nvPr/>
        </p:nvSpPr>
        <p:spPr>
          <a:xfrm>
            <a:off x="1165822" y="4920142"/>
            <a:ext cx="5328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Mathematically: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|dog – wolf| &lt; |dog – fish|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427625-DE69-40DB-F8C2-C160B3923314}"/>
              </a:ext>
            </a:extLst>
          </p:cNvPr>
          <p:cNvGrpSpPr/>
          <p:nvPr/>
        </p:nvGrpSpPr>
        <p:grpSpPr>
          <a:xfrm>
            <a:off x="6401436" y="1866996"/>
            <a:ext cx="4419226" cy="4810748"/>
            <a:chOff x="6401436" y="1866996"/>
            <a:chExt cx="4419226" cy="48107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01C8EB-E217-A324-7CC8-2D33911115F7}"/>
                </a:ext>
              </a:extLst>
            </p:cNvPr>
            <p:cNvSpPr txBox="1"/>
            <p:nvPr/>
          </p:nvSpPr>
          <p:spPr>
            <a:xfrm>
              <a:off x="6842388" y="2251888"/>
              <a:ext cx="2413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Geometrically: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BAB1CB-01DF-61BD-B5B8-E7EBC4D14887}"/>
                </a:ext>
              </a:extLst>
            </p:cNvPr>
            <p:cNvCxnSpPr/>
            <p:nvPr/>
          </p:nvCxnSpPr>
          <p:spPr>
            <a:xfrm>
              <a:off x="6806705" y="2807663"/>
              <a:ext cx="35683" cy="352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F63163-286B-1E3B-41B6-D8F0AC2D9BC9}"/>
                </a:ext>
              </a:extLst>
            </p:cNvPr>
            <p:cNvCxnSpPr/>
            <p:nvPr/>
          </p:nvCxnSpPr>
          <p:spPr>
            <a:xfrm>
              <a:off x="6842388" y="6331449"/>
              <a:ext cx="381817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69D6D5-197B-1AF7-4290-E5A457D6B6C6}"/>
                </a:ext>
              </a:extLst>
            </p:cNvPr>
            <p:cNvSpPr txBox="1"/>
            <p:nvPr/>
          </p:nvSpPr>
          <p:spPr>
            <a:xfrm>
              <a:off x="8310632" y="3332460"/>
              <a:ext cx="945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145C8F-6EDD-A4E5-CD89-F8E206C4AA15}"/>
                </a:ext>
              </a:extLst>
            </p:cNvPr>
            <p:cNvSpPr txBox="1"/>
            <p:nvPr/>
          </p:nvSpPr>
          <p:spPr>
            <a:xfrm>
              <a:off x="9734643" y="3747718"/>
              <a:ext cx="941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Wolf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9DD0D4-7FC3-3E5C-FFA9-7DF3970F3CC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8936215" y="3680360"/>
              <a:ext cx="798428" cy="252024"/>
            </a:xfrm>
            <a:prstGeom prst="straightConnector1">
              <a:avLst/>
            </a:prstGeom>
            <a:ln w="38100">
              <a:solidFill>
                <a:srgbClr val="FF70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CD3AC3-0587-9357-B9D7-C0B0734125DB}"/>
                </a:ext>
              </a:extLst>
            </p:cNvPr>
            <p:cNvSpPr txBox="1"/>
            <p:nvPr/>
          </p:nvSpPr>
          <p:spPr>
            <a:xfrm>
              <a:off x="7365009" y="5623352"/>
              <a:ext cx="945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Fish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50CC05-9A21-D2B2-5622-8DC68E9EB9D7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7837821" y="3701792"/>
              <a:ext cx="592947" cy="1921560"/>
            </a:xfrm>
            <a:prstGeom prst="straightConnector1">
              <a:avLst/>
            </a:prstGeom>
            <a:ln w="38100">
              <a:solidFill>
                <a:srgbClr val="FF70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690C48-3F1C-9714-B13D-38C3CA33D558}"/>
                    </a:ext>
                  </a:extLst>
                </p:cNvPr>
                <p:cNvSpPr txBox="1"/>
                <p:nvPr/>
              </p:nvSpPr>
              <p:spPr>
                <a:xfrm>
                  <a:off x="9146415" y="6277634"/>
                  <a:ext cx="167424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914400" rtl="0" eaLnBrk="1" fontAlgn="auto" latinLnBrk="0" hangingPunct="1">
                    <a:spcBef>
                      <a:spcPts val="800"/>
                    </a:spcBef>
                    <a:spcAft>
                      <a:spcPts val="200"/>
                    </a:spcAft>
                    <a:buClr>
                      <a:srgbClr val="549E39"/>
                    </a:buClr>
                    <a:buSzPct val="80000"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pc="1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spc="1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entury Schoolbook" panose="02040604050505020304"/>
                    </a:rPr>
                    <a:t> (abstract)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690C48-3F1C-9714-B13D-38C3CA33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415" y="6277634"/>
                  <a:ext cx="1674247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9231" r="-1818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6CD9FC-C6CC-0FD9-F74E-0EFA491000D6}"/>
                    </a:ext>
                  </a:extLst>
                </p:cNvPr>
                <p:cNvSpPr txBox="1"/>
                <p:nvPr/>
              </p:nvSpPr>
              <p:spPr>
                <a:xfrm rot="16200000">
                  <a:off x="5468434" y="2799998"/>
                  <a:ext cx="22353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(abstract)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6CD9FC-C6CC-0FD9-F74E-0EFA49100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68434" y="2799998"/>
                  <a:ext cx="223533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197" r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188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952F-0908-9D78-7E24-6C256731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31317"/>
            <a:ext cx="9982200" cy="914400"/>
          </a:xfrm>
        </p:spPr>
        <p:txBody>
          <a:bodyPr/>
          <a:lstStyle/>
          <a:p>
            <a:r>
              <a:rPr lang="en-US" dirty="0"/>
              <a:t>Embedding with Triplets: The Intuition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8A9DD-2729-F16F-4BD5-EC97A816D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5745717"/>
            <a:ext cx="9982200" cy="323434"/>
          </a:xfrm>
        </p:spPr>
        <p:txBody>
          <a:bodyPr/>
          <a:lstStyle/>
          <a:p>
            <a:r>
              <a:rPr lang="en-US" dirty="0"/>
              <a:t>We are told “</a:t>
            </a:r>
            <a:r>
              <a:rPr lang="en-US" dirty="0">
                <a:solidFill>
                  <a:srgbClr val="FFBC89"/>
                </a:solidFill>
              </a:rPr>
              <a:t>Diamond is Closer to Circle than to Pentagon</a:t>
            </a:r>
            <a:r>
              <a:rPr lang="en-US" dirty="0"/>
              <a:t>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BB44E4-75CC-A1BC-4A8E-5D6EAF151DF2}"/>
              </a:ext>
            </a:extLst>
          </p:cNvPr>
          <p:cNvSpPr/>
          <p:nvPr/>
        </p:nvSpPr>
        <p:spPr>
          <a:xfrm>
            <a:off x="1003611" y="642309"/>
            <a:ext cx="2154414" cy="35148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A8C296-57D9-4588-B356-072636FEB5FF}"/>
              </a:ext>
            </a:extLst>
          </p:cNvPr>
          <p:cNvSpPr/>
          <p:nvPr/>
        </p:nvSpPr>
        <p:spPr>
          <a:xfrm>
            <a:off x="1915780" y="2742036"/>
            <a:ext cx="330076" cy="3479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A28C6564-E41C-5951-4471-D549CDC1F3B0}"/>
              </a:ext>
            </a:extLst>
          </p:cNvPr>
          <p:cNvSpPr/>
          <p:nvPr/>
        </p:nvSpPr>
        <p:spPr>
          <a:xfrm>
            <a:off x="1915780" y="3602959"/>
            <a:ext cx="330076" cy="34791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7C85048B-A729-01A1-0167-5C203F84D544}"/>
              </a:ext>
            </a:extLst>
          </p:cNvPr>
          <p:cNvSpPr/>
          <p:nvPr/>
        </p:nvSpPr>
        <p:spPr>
          <a:xfrm>
            <a:off x="1915780" y="1112283"/>
            <a:ext cx="330076" cy="347918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5C5C1-0865-6E5B-4329-DA3455DAC39E}"/>
              </a:ext>
            </a:extLst>
          </p:cNvPr>
          <p:cNvGrpSpPr/>
          <p:nvPr/>
        </p:nvGrpSpPr>
        <p:grpSpPr>
          <a:xfrm>
            <a:off x="4470525" y="642308"/>
            <a:ext cx="2154414" cy="3514865"/>
            <a:chOff x="4470525" y="642308"/>
            <a:chExt cx="2154414" cy="35148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60CB91-5E8B-B758-CC24-2C5D3641EAEF}"/>
                </a:ext>
              </a:extLst>
            </p:cNvPr>
            <p:cNvSpPr/>
            <p:nvPr/>
          </p:nvSpPr>
          <p:spPr>
            <a:xfrm>
              <a:off x="4470525" y="642308"/>
              <a:ext cx="2154414" cy="35148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66685BBD-1EC4-59A2-797B-55FCA6215731}"/>
                </a:ext>
              </a:extLst>
            </p:cNvPr>
            <p:cNvSpPr/>
            <p:nvPr/>
          </p:nvSpPr>
          <p:spPr>
            <a:xfrm>
              <a:off x="5338832" y="2745567"/>
              <a:ext cx="330076" cy="347918"/>
            </a:xfrm>
            <a:prstGeom prst="pen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557588-5EE5-EFF8-4DCE-29999C5B1BFA}"/>
                </a:ext>
              </a:extLst>
            </p:cNvPr>
            <p:cNvSpPr/>
            <p:nvPr/>
          </p:nvSpPr>
          <p:spPr>
            <a:xfrm>
              <a:off x="5338832" y="3602958"/>
              <a:ext cx="330076" cy="3479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307E0AC7-9839-322E-FE6D-4AD067E86A2B}"/>
                </a:ext>
              </a:extLst>
            </p:cNvPr>
            <p:cNvSpPr/>
            <p:nvPr/>
          </p:nvSpPr>
          <p:spPr>
            <a:xfrm>
              <a:off x="5338832" y="1112283"/>
              <a:ext cx="330076" cy="347918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A146A2-4E6F-8C94-D2B6-E9076F6E943E}"/>
              </a:ext>
            </a:extLst>
          </p:cNvPr>
          <p:cNvSpPr txBox="1">
            <a:spLocks/>
          </p:cNvSpPr>
          <p:nvPr/>
        </p:nvSpPr>
        <p:spPr>
          <a:xfrm>
            <a:off x="914400" y="5967699"/>
            <a:ext cx="9982200" cy="32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400" kern="1200" spc="1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Thus, the center embedding </a:t>
            </a:r>
            <a:r>
              <a:rPr lang="en-US" dirty="0">
                <a:solidFill>
                  <a:srgbClr val="FFBC89"/>
                </a:solidFill>
              </a:rPr>
              <a:t>cannot be correct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829209-E90E-3470-B0D2-AB57602EEE19}"/>
              </a:ext>
            </a:extLst>
          </p:cNvPr>
          <p:cNvGrpSpPr/>
          <p:nvPr/>
        </p:nvGrpSpPr>
        <p:grpSpPr>
          <a:xfrm>
            <a:off x="7937440" y="642309"/>
            <a:ext cx="2154414" cy="3514865"/>
            <a:chOff x="7937440" y="642309"/>
            <a:chExt cx="2154414" cy="3514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9D1EA0-83CE-E078-2FC3-F35C1FC7230A}"/>
                </a:ext>
              </a:extLst>
            </p:cNvPr>
            <p:cNvSpPr/>
            <p:nvPr/>
          </p:nvSpPr>
          <p:spPr>
            <a:xfrm>
              <a:off x="7937440" y="642309"/>
              <a:ext cx="2154414" cy="35148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>
              <a:extLst>
                <a:ext uri="{FF2B5EF4-FFF2-40B4-BE49-F238E27FC236}">
                  <a16:creationId xmlns:a16="http://schemas.microsoft.com/office/drawing/2014/main" id="{1992C8EF-DCA2-520E-5BCC-376128650AA7}"/>
                </a:ext>
              </a:extLst>
            </p:cNvPr>
            <p:cNvSpPr/>
            <p:nvPr/>
          </p:nvSpPr>
          <p:spPr>
            <a:xfrm>
              <a:off x="8849609" y="1112283"/>
              <a:ext cx="330076" cy="347918"/>
            </a:xfrm>
            <a:prstGeom prst="pen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4E810D-041C-8E01-F6E5-7BA81F3E05D3}"/>
                </a:ext>
              </a:extLst>
            </p:cNvPr>
            <p:cNvSpPr/>
            <p:nvPr/>
          </p:nvSpPr>
          <p:spPr>
            <a:xfrm>
              <a:off x="8849609" y="1968772"/>
              <a:ext cx="330076" cy="3311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2AC10920-1546-8000-4071-9234EC993F99}"/>
                </a:ext>
              </a:extLst>
            </p:cNvPr>
            <p:cNvSpPr/>
            <p:nvPr/>
          </p:nvSpPr>
          <p:spPr>
            <a:xfrm>
              <a:off x="8849609" y="3602958"/>
              <a:ext cx="330076" cy="347918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0477236-6AD8-15F5-0E17-5B624235338C}"/>
              </a:ext>
            </a:extLst>
          </p:cNvPr>
          <p:cNvSpPr txBox="1">
            <a:spLocks/>
          </p:cNvSpPr>
          <p:nvPr/>
        </p:nvSpPr>
        <p:spPr>
          <a:xfrm>
            <a:off x="914400" y="6189681"/>
            <a:ext cx="9982200" cy="32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400" kern="1200" spc="1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Next, we get “</a:t>
            </a:r>
            <a:r>
              <a:rPr lang="en-US" dirty="0">
                <a:solidFill>
                  <a:srgbClr val="FFBC89"/>
                </a:solidFill>
              </a:rPr>
              <a:t>Circle is Closer to Diamond than to Pentagon</a:t>
            </a:r>
            <a:r>
              <a:rPr lang="en-US" dirty="0"/>
              <a:t>”</a:t>
            </a:r>
            <a:endParaRPr lang="en-US" dirty="0">
              <a:solidFill>
                <a:srgbClr val="FF7009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FA6A37A-CBE9-8B38-24DE-149C7D230C70}"/>
              </a:ext>
            </a:extLst>
          </p:cNvPr>
          <p:cNvSpPr txBox="1">
            <a:spLocks/>
          </p:cNvSpPr>
          <p:nvPr/>
        </p:nvSpPr>
        <p:spPr>
          <a:xfrm>
            <a:off x="914400" y="6411663"/>
            <a:ext cx="9982200" cy="32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400" kern="1200" spc="1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Thus, the right embedding </a:t>
            </a:r>
            <a:r>
              <a:rPr lang="en-US" dirty="0">
                <a:solidFill>
                  <a:srgbClr val="FFBC89"/>
                </a:solidFill>
              </a:rPr>
              <a:t>cannot be correct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DCC4EE-C3E9-062F-DBEF-25582A67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30B60F-C1E3-6A73-7DE7-04DB655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Triplets to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EAB16F-704E-3188-5459-37D95FA70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scale this up to a formal </a:t>
                </a:r>
                <a:r>
                  <a:rPr lang="en-US" dirty="0">
                    <a:solidFill>
                      <a:srgbClr val="FF7009"/>
                    </a:solidFill>
                  </a:rPr>
                  <a:t>optimization problem</a:t>
                </a:r>
                <a:r>
                  <a:rPr lang="en-US" dirty="0"/>
                  <a:t>?</a:t>
                </a:r>
                <a:endParaRPr lang="en-US" dirty="0">
                  <a:solidFill>
                    <a:srgbClr val="FF7009"/>
                  </a:solidFill>
                </a:endParaRPr>
              </a:p>
              <a:p>
                <a:pPr lvl="1"/>
                <a:r>
                  <a:rPr lang="en-US" dirty="0"/>
                  <a:t>Need to choose </a:t>
                </a:r>
                <a:r>
                  <a:rPr lang="en-US" i="1" dirty="0"/>
                  <a:t>m</a:t>
                </a:r>
                <a:r>
                  <a:rPr lang="en-US" dirty="0"/>
                  <a:t> characteristic coordinates for each of </a:t>
                </a:r>
                <a:r>
                  <a:rPr lang="en-US" i="1" dirty="0"/>
                  <a:t>J</a:t>
                </a:r>
                <a:r>
                  <a:rPr lang="en-US" dirty="0"/>
                  <a:t> products</a:t>
                </a:r>
              </a:p>
              <a:p>
                <a:pPr lvl="1"/>
                <a:r>
                  <a:rPr lang="en-US" dirty="0"/>
                  <a:t>Potentially hundreds of thousands of </a:t>
                </a:r>
                <a:r>
                  <a:rPr lang="en-US" dirty="0">
                    <a:solidFill>
                      <a:srgbClr val="FF7009"/>
                    </a:solidFill>
                  </a:rPr>
                  <a:t>triplet constraints</a:t>
                </a:r>
              </a:p>
              <a:p>
                <a:r>
                  <a:rPr lang="en-US" dirty="0"/>
                  <a:t>Suppose we are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is more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reward embeddings which </a:t>
                </a:r>
                <a:r>
                  <a:rPr lang="en-US" dirty="0">
                    <a:solidFill>
                      <a:srgbClr val="FF7009"/>
                    </a:solidFill>
                  </a:rPr>
                  <a:t>cluster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Want to reward embeddings which </a:t>
                </a:r>
                <a:r>
                  <a:rPr lang="en-US" dirty="0">
                    <a:solidFill>
                      <a:srgbClr val="FF7009"/>
                    </a:solidFill>
                  </a:rPr>
                  <a:t>separate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Triplets have potential to </a:t>
                </a:r>
                <a:r>
                  <a:rPr lang="en-US" dirty="0">
                    <a:solidFill>
                      <a:srgbClr val="FF7009"/>
                    </a:solidFill>
                  </a:rPr>
                  <a:t>contradict</a:t>
                </a:r>
              </a:p>
              <a:p>
                <a:pPr lvl="1"/>
                <a:r>
                  <a:rPr lang="en-US" dirty="0"/>
                  <a:t>What do we do if three ratings list Apple-Cinnamon Cheerios as more similar to Froot Loops, while seven ratings prefer Apple Jacks?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EAB16F-704E-3188-5459-37D95FA70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2361C-4011-E5D3-66FB-6E175AFF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2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376-1BCE-EE3E-8179-20ADC432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Stochastic Triplet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E78B8EC-627F-5EA8-A548-994EB6022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3937524"/>
                <a:ext cx="8211313" cy="2658083"/>
              </a:xfrm>
            </p:spPr>
            <p:txBody>
              <a:bodyPr>
                <a:normAutofit fontScale="62500" lnSpcReduction="20000"/>
              </a:bodyPr>
              <a:lstStyle/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7030A0"/>
                    </a:solidFill>
                  </a:rPr>
                  <a:t>baseline good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similar good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/>
                    </a:solidFill>
                  </a:rPr>
                  <a:t>different good</a:t>
                </a:r>
                <a:endParaRPr lang="en-US" dirty="0"/>
              </a:p>
              <a:p>
                <a:pPr marL="285750" indent="-285750"/>
                <a:r>
                  <a:rPr lang="en-US" dirty="0"/>
                  <a:t>Log-likelihood maximization summing over triplets: logit-</a:t>
                </a:r>
                <a:r>
                  <a:rPr lang="en-US" dirty="0" err="1"/>
                  <a:t>ish</a:t>
                </a:r>
                <a:r>
                  <a:rPr lang="en-US" dirty="0"/>
                  <a:t>, but for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</a:t>
                </a:r>
              </a:p>
              <a:p>
                <a:pPr marL="560070" lvl="1" indent="-285750"/>
                <a:r>
                  <a:rPr lang="en-US" dirty="0"/>
                  <a:t>P(Similar good is this far) / (P(Similar good is this far) + P(Dissimilar good is this far))</a:t>
                </a:r>
              </a:p>
              <a:p>
                <a:pPr marL="560070" lvl="1" indent="-285750"/>
                <a:r>
                  <a:rPr lang="en-US" dirty="0"/>
                  <a:t>Student distribution penalizes “strong” violations more heavily, but concavely so</a:t>
                </a:r>
              </a:p>
              <a:p>
                <a:pPr marL="560070" lvl="1" indent="-285750"/>
                <a:r>
                  <a:rPr lang="el-GR" dirty="0"/>
                  <a:t>α</a:t>
                </a:r>
                <a:r>
                  <a:rPr lang="en-US" dirty="0"/>
                  <a:t> degrees of freedom </a:t>
                </a:r>
              </a:p>
              <a:p>
                <a:pPr marL="285750" indent="-285750"/>
                <a:r>
                  <a:rPr lang="en-US" dirty="0"/>
                  <a:t>Produces estimates of underlying characteristic vectors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b="1" dirty="0"/>
              </a:p>
              <a:p>
                <a:pPr marL="285750" indent="-285750"/>
                <a:r>
                  <a:rPr lang="en-US" dirty="0"/>
                  <a:t>Pulls </a:t>
                </a:r>
                <a:r>
                  <a:rPr lang="en-US" dirty="0">
                    <a:solidFill>
                      <a:srgbClr val="FF7009"/>
                    </a:solidFill>
                  </a:rPr>
                  <a:t>similar goods together</a:t>
                </a:r>
                <a:r>
                  <a:rPr lang="en-US" dirty="0"/>
                  <a:t>: Decreasing in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285750" indent="-285750"/>
                <a:r>
                  <a:rPr lang="en-US" dirty="0"/>
                  <a:t>Spreads </a:t>
                </a:r>
                <a:r>
                  <a:rPr lang="en-US" dirty="0">
                    <a:solidFill>
                      <a:srgbClr val="FF7009"/>
                    </a:solidFill>
                  </a:rPr>
                  <a:t>different goods apart</a:t>
                </a:r>
                <a:r>
                  <a:rPr lang="en-US" dirty="0"/>
                  <a:t>: Increasing in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Quadratic costs enforce similar distances when given contradictory triplets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DE78B8EC-627F-5EA8-A548-994EB6022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3937524"/>
                <a:ext cx="8211313" cy="2658083"/>
              </a:xfrm>
              <a:blipFill>
                <a:blip r:embed="rId2"/>
                <a:stretch>
                  <a:fillRect t="-1835" b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92E24-5C84-0056-A884-DC4398FC3FF2}"/>
                  </a:ext>
                </a:extLst>
              </p:cNvPr>
              <p:cNvSpPr txBox="1"/>
              <p:nvPr/>
            </p:nvSpPr>
            <p:spPr>
              <a:xfrm>
                <a:off x="10928" y="1834058"/>
                <a:ext cx="11097247" cy="1960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begChr m:val="‖"/>
                                                          <m:endChr m:val="‖"/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begChr m:val="‖"/>
                                                          <m:endChr m:val="‖"/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C0000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begChr m:val="‖"/>
                                                          <m:endChr m:val="‖"/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rgbClr val="7030A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 smtClean="0">
                                                                  <a:solidFill>
                                                                    <a:schemeClr val="accent6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chemeClr val="accent6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solidFill>
                                                                    <a:schemeClr val="accent6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92E24-5C84-0056-A884-DC4398FC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" y="1834058"/>
                <a:ext cx="11097247" cy="1960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3FC28-453E-987F-13D2-49E7B51C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A639BCE-46C7-615C-ECFD-F8C26A03D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0921438"/>
                  </p:ext>
                </p:extLst>
              </p:nvPr>
            </p:nvGraphicFramePr>
            <p:xfrm>
              <a:off x="9261645" y="5556934"/>
              <a:ext cx="1846530" cy="1038673"/>
            </p:xfrm>
            <a:graphic>
              <a:graphicData uri="http://schemas.microsoft.com/office/powerpoint/2016/slidezoom">
                <pslz:sldZm>
                  <pslz:sldZmObj sldId="314" cId="802642895">
                    <pslz:zmPr id="{FE55924F-5641-4AAC-AB52-FA431F143A1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6530" cy="1038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A639BCE-46C7-615C-ECFD-F8C26A03D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1645" y="5556934"/>
                <a:ext cx="1846530" cy="1038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20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47FA-3CF0-1C3F-7FD1-7F12E59A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2EDA9-99E9-8CAA-3FC1-A2C3A2F6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5480C-8F41-F2C2-382F-39B0A9D1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0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05B3-E750-5658-40B1-41763657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566DD-BD18-0442-863B-CD77924528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 time </a:t>
                </a:r>
                <a:r>
                  <a:rPr lang="en-US" i="1" dirty="0"/>
                  <a:t>t</a:t>
                </a:r>
                <a:r>
                  <a:rPr lang="en-US" dirty="0"/>
                  <a:t> firms offer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differentiated products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FF7009"/>
                    </a:solidFill>
                  </a:rPr>
                  <a:t>product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vector in </a:t>
                </a:r>
                <a:r>
                  <a:rPr lang="en-US" i="1" dirty="0"/>
                  <a:t>m</a:t>
                </a:r>
                <a:r>
                  <a:rPr lang="en-US" dirty="0"/>
                  <a:t>-dimensional Euclidean space</a:t>
                </a:r>
              </a:p>
              <a:p>
                <a:pPr lvl="1"/>
                <a:r>
                  <a:rPr lang="en-US" dirty="0"/>
                  <a:t>Each dimension represents some sort of “characteristic”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F7009"/>
                    </a:solidFill>
                  </a:rPr>
                  <a:t>product space</a:t>
                </a:r>
                <a:r>
                  <a:rPr lang="en-US" dirty="0">
                    <a:solidFill>
                      <a:srgbClr val="FF7009"/>
                    </a:solidFill>
                  </a:rPr>
                  <a:t> </a:t>
                </a:r>
                <a:r>
                  <a:rPr lang="en-US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containing </a:t>
                </a:r>
                <a:r>
                  <a:rPr lang="en-US" i="1" dirty="0"/>
                  <a:t>J</a:t>
                </a:r>
                <a:r>
                  <a:rPr lang="en-US" dirty="0"/>
                  <a:t> product vectors</a:t>
                </a:r>
              </a:p>
              <a:p>
                <a:r>
                  <a:rPr lang="en-US" b="1" dirty="0">
                    <a:solidFill>
                      <a:srgbClr val="FF7009"/>
                    </a:solidFill>
                  </a:rPr>
                  <a:t>Demand</a:t>
                </a:r>
                <a:r>
                  <a:rPr lang="en-US" dirty="0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>
                    <a:solidFill>
                      <a:srgbClr val="FF7009"/>
                    </a:solidFill>
                  </a:rPr>
                  <a:t>Consumer preferences</a:t>
                </a:r>
                <a:r>
                  <a:rPr lang="en-US" dirty="0">
                    <a:solidFill>
                      <a:srgbClr val="FF7009"/>
                    </a:solidFill>
                  </a:rPr>
                  <a:t> </a:t>
                </a:r>
                <a:r>
                  <a:rPr lang="en-US" dirty="0"/>
                  <a:t>are defined over characteristic space coordinates</a:t>
                </a:r>
              </a:p>
              <a:p>
                <a:r>
                  <a:rPr lang="en-US" dirty="0"/>
                  <a:t>Substitution patterns given by </a:t>
                </a:r>
                <a:r>
                  <a:rPr lang="en-US" dirty="0">
                    <a:solidFill>
                      <a:srgbClr val="FF7009"/>
                    </a:solidFill>
                  </a:rPr>
                  <a:t>flexible function </a:t>
                </a:r>
                <a:r>
                  <a:rPr lang="en-US" i="1" dirty="0">
                    <a:solidFill>
                      <a:srgbClr val="FF7009"/>
                    </a:solidFill>
                  </a:rPr>
                  <a:t>f </a:t>
                </a:r>
                <a:r>
                  <a:rPr lang="en-US" dirty="0">
                    <a:solidFill>
                      <a:srgbClr val="FF7009"/>
                    </a:solidFill>
                  </a:rPr>
                  <a:t>of 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566DD-BD18-0442-863B-CD7792452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3E63-34EC-E0A7-DD13-8333874B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E7A78F8-C197-6D25-639A-35FACB6DC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0786853"/>
                  </p:ext>
                </p:extLst>
              </p:nvPr>
            </p:nvGraphicFramePr>
            <p:xfrm>
              <a:off x="8586660" y="5326242"/>
              <a:ext cx="2239264" cy="1259586"/>
            </p:xfrm>
            <a:graphic>
              <a:graphicData uri="http://schemas.microsoft.com/office/powerpoint/2016/slidezoom">
                <pslz:sldZm>
                  <pslz:sldZmObj sldId="274" cId="2937442776">
                    <pslz:zmPr id="{DB2AA79A-813B-4C84-B45B-006F3D1A872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9264" cy="12595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7A78F8-C197-6D25-639A-35FACB6DC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6660" y="5326242"/>
                <a:ext cx="2239264" cy="12595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97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B746-FA27-0023-745F-C5BC3245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E82B-E22D-73CB-25A8-49FE9804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4142232" cy="4351337"/>
          </a:xfrm>
        </p:spPr>
        <p:txBody>
          <a:bodyPr/>
          <a:lstStyle/>
          <a:p>
            <a:r>
              <a:rPr lang="en-US" dirty="0">
                <a:solidFill>
                  <a:srgbClr val="FF7009"/>
                </a:solidFill>
              </a:rPr>
              <a:t>Price and quantity </a:t>
            </a:r>
            <a:r>
              <a:rPr lang="en-US" dirty="0"/>
              <a:t>data from Nielsen</a:t>
            </a:r>
          </a:p>
          <a:p>
            <a:r>
              <a:rPr lang="en-US" dirty="0"/>
              <a:t>Study substitution patterns in </a:t>
            </a:r>
            <a:r>
              <a:rPr lang="en-US" dirty="0">
                <a:solidFill>
                  <a:srgbClr val="FF7009"/>
                </a:solidFill>
              </a:rPr>
              <a:t>ready-to-eat breakfast cereal</a:t>
            </a:r>
          </a:p>
          <a:p>
            <a:pPr lvl="1"/>
            <a:r>
              <a:rPr lang="en-US" dirty="0"/>
              <a:t>UPC-store-week level</a:t>
            </a:r>
          </a:p>
          <a:p>
            <a:pPr lvl="1"/>
            <a:r>
              <a:rPr lang="en-US" dirty="0"/>
              <a:t>86 brands accounting for &gt;80% of cereal sales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A597B-7FFE-9B6E-C893-1238A7C2F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9" r="13210"/>
          <a:stretch/>
        </p:blipFill>
        <p:spPr>
          <a:xfrm>
            <a:off x="6096000" y="574295"/>
            <a:ext cx="4215384" cy="57094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E3FC-651B-A426-4D82-7A2AEC3B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1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89AB-6ACD-2E7D-A05A-C26671D3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69" y="5052617"/>
            <a:ext cx="9982200" cy="914400"/>
          </a:xfrm>
        </p:spPr>
        <p:txBody>
          <a:bodyPr/>
          <a:lstStyle/>
          <a:p>
            <a:r>
              <a:rPr lang="en-US" dirty="0"/>
              <a:t>Scaling It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90354-5AFB-B7F7-71EF-12EAC0A0D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269" y="5903406"/>
            <a:ext cx="9982200" cy="3011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Authors gave Wisconsin undergrads and Amazon M-Turk workers the above survey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A7298-0BAD-39AB-EF2F-A54B7842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40997"/>
            <a:ext cx="5745147" cy="369886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ED4CA758-BB9A-C783-91A4-BB9BB60A7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1246" y="3596580"/>
            <a:ext cx="327102" cy="327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72F70-8D4D-B9C1-29BF-FCD45E438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573" y="3594469"/>
            <a:ext cx="329213" cy="3292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DEF126-8963-09DC-A8EC-DFAD63168090}"/>
              </a:ext>
            </a:extLst>
          </p:cNvPr>
          <p:cNvSpPr txBox="1"/>
          <p:nvPr/>
        </p:nvSpPr>
        <p:spPr>
          <a:xfrm>
            <a:off x="816269" y="6284711"/>
            <a:ext cx="917522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300" b="0" i="0" u="none" strike="noStrike" kern="1200" cap="none" spc="10" normalizeH="0" baseline="0" noProof="0" dirty="0">
                <a:ln>
                  <a:noFill/>
                </a:ln>
                <a:solidFill>
                  <a:srgbClr val="549E3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Each response provides 2 x 6 =</a:t>
            </a:r>
            <a:r>
              <a:rPr lang="en-US" sz="1300" i="1" dirty="0">
                <a:solidFill>
                  <a:srgbClr val="FFBC89"/>
                </a:solidFill>
              </a:rPr>
              <a:t>12 triplets</a:t>
            </a:r>
          </a:p>
          <a:p>
            <a:r>
              <a:rPr lang="en-US" sz="1300" spc="10" dirty="0">
                <a:solidFill>
                  <a:srgbClr val="549E39">
                    <a:lumMod val="20000"/>
                    <a:lumOff val="80000"/>
                  </a:srgbClr>
                </a:solidFill>
              </a:rPr>
              <a:t>Final sample includes 12 x 8,985 =</a:t>
            </a:r>
            <a:r>
              <a:rPr lang="en-US" sz="1300" dirty="0">
                <a:solidFill>
                  <a:srgbClr val="FF7009"/>
                </a:solidFill>
              </a:rPr>
              <a:t> </a:t>
            </a:r>
            <a:r>
              <a:rPr lang="en-US" sz="1300" i="1" dirty="0">
                <a:solidFill>
                  <a:srgbClr val="FFBC89"/>
                </a:solidFill>
              </a:rPr>
              <a:t>107,820 triplets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8E2FEC3-FEDC-2C8F-2425-E8F13AD39162}"/>
              </a:ext>
            </a:extLst>
          </p:cNvPr>
          <p:cNvSpPr/>
          <p:nvPr/>
        </p:nvSpPr>
        <p:spPr>
          <a:xfrm>
            <a:off x="5691361" y="2162220"/>
            <a:ext cx="419286" cy="856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46315C7-8A64-55D3-97FF-3E679550B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82220"/>
              </p:ext>
            </p:extLst>
          </p:nvPr>
        </p:nvGraphicFramePr>
        <p:xfrm>
          <a:off x="6399372" y="811247"/>
          <a:ext cx="4683510" cy="3558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170">
                  <a:extLst>
                    <a:ext uri="{9D8B030D-6E8A-4147-A177-3AD203B41FA5}">
                      <a16:colId xmlns:a16="http://schemas.microsoft.com/office/drawing/2014/main" val="3566042328"/>
                    </a:ext>
                  </a:extLst>
                </a:gridCol>
                <a:gridCol w="1561170">
                  <a:extLst>
                    <a:ext uri="{9D8B030D-6E8A-4147-A177-3AD203B41FA5}">
                      <a16:colId xmlns:a16="http://schemas.microsoft.com/office/drawing/2014/main" val="4036116885"/>
                    </a:ext>
                  </a:extLst>
                </a:gridCol>
                <a:gridCol w="1561170">
                  <a:extLst>
                    <a:ext uri="{9D8B030D-6E8A-4147-A177-3AD203B41FA5}">
                      <a16:colId xmlns:a16="http://schemas.microsoft.com/office/drawing/2014/main" val="3714699912"/>
                    </a:ext>
                  </a:extLst>
                </a:gridCol>
              </a:tblGrid>
              <a:tr h="6140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Fruity Cheerios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Frosted Flakes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006419"/>
                  </a:ext>
                </a:extLst>
              </a:tr>
              <a:tr h="472426">
                <a:tc>
                  <a:txBody>
                    <a:bodyPr/>
                    <a:lstStyle/>
                    <a:p>
                      <a:r>
                        <a:rPr lang="en-US" dirty="0"/>
                        <a:t>Special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SK,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SK,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619548"/>
                  </a:ext>
                </a:extLst>
              </a:tr>
              <a:tr h="472426">
                <a:tc>
                  <a:txBody>
                    <a:bodyPr/>
                    <a:lstStyle/>
                    <a:p>
                      <a:r>
                        <a:rPr lang="en-US" dirty="0"/>
                        <a:t>Kix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KX,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KX,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97653"/>
                  </a:ext>
                </a:extLst>
              </a:tr>
              <a:tr h="472426">
                <a:tc>
                  <a:txBody>
                    <a:bodyPr/>
                    <a:lstStyle/>
                    <a:p>
                      <a:r>
                        <a:rPr lang="en-US" dirty="0"/>
                        <a:t>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LF,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LF,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92614"/>
                  </a:ext>
                </a:extLst>
              </a:tr>
              <a:tr h="472426">
                <a:tc>
                  <a:txBody>
                    <a:bodyPr/>
                    <a:lstStyle/>
                    <a:p>
                      <a:r>
                        <a:rPr lang="en-US" dirty="0"/>
                        <a:t>Fiber 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FO,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FO,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75467"/>
                  </a:ext>
                </a:extLst>
              </a:tr>
              <a:tr h="416792">
                <a:tc>
                  <a:txBody>
                    <a:bodyPr/>
                    <a:lstStyle/>
                    <a:p>
                      <a:r>
                        <a:rPr lang="en-US" dirty="0"/>
                        <a:t>Cookie Crisp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CC,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CC,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43219"/>
                  </a:ext>
                </a:extLst>
              </a:tr>
              <a:tr h="611783">
                <a:tc>
                  <a:txBody>
                    <a:bodyPr/>
                    <a:lstStyle/>
                    <a:p>
                      <a:r>
                        <a:rPr lang="en-US" dirty="0"/>
                        <a:t>Cocoa Puffs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(FC, CP, FL)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(FF, CP, FL)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4537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D4FEC-E432-9D4D-6F65-1E2A31BF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EBF5D-A814-BEB5-4022-3421A65057AD}"/>
              </a:ext>
            </a:extLst>
          </p:cNvPr>
          <p:cNvSpPr txBox="1"/>
          <p:nvPr/>
        </p:nvSpPr>
        <p:spPr>
          <a:xfrm>
            <a:off x="816269" y="6073952"/>
            <a:ext cx="545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rgbClr val="549E39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10" normalizeH="0" baseline="0" noProof="0" dirty="0">
                <a:ln>
                  <a:noFill/>
                </a:ln>
                <a:solidFill>
                  <a:srgbClr val="549E39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Every (selected, not selected) pair produces a </a:t>
            </a:r>
            <a:r>
              <a:rPr kumimoji="0" lang="en-US" sz="1400" b="0" i="0" u="none" strike="noStrike" kern="1200" cap="none" spc="10" normalizeH="0" baseline="0" noProof="0" dirty="0">
                <a:ln>
                  <a:noFill/>
                </a:ln>
                <a:solidFill>
                  <a:srgbClr val="FFBC89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triplet</a:t>
            </a:r>
          </a:p>
        </p:txBody>
      </p:sp>
    </p:spTree>
    <p:extLst>
      <p:ext uri="{BB962C8B-B14F-4D97-AF65-F5344CB8AC3E}">
        <p14:creationId xmlns:p14="http://schemas.microsoft.com/office/powerpoint/2010/main" val="21684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EA6E-3332-7506-0941-27CFAA60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D71A-AB20-2C86-4F3E-5E40310D7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EEDE9-27E9-B044-85DA-8C1EEC39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561-B6EA-6F54-B974-18A7908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Product?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AFFC-9879-2821-C3D9-4F5D0E57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6231748" cy="2649530"/>
          </a:xfrm>
        </p:spPr>
        <p:txBody>
          <a:bodyPr/>
          <a:lstStyle/>
          <a:p>
            <a:r>
              <a:rPr lang="en-US" dirty="0"/>
              <a:t>Apple Cinnamon Cheerios have many </a:t>
            </a:r>
            <a:r>
              <a:rPr lang="en-US" i="1" dirty="0"/>
              <a:t>characteristics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Part of the “Cheerios” line</a:t>
            </a:r>
          </a:p>
          <a:p>
            <a:pPr lvl="1"/>
            <a:r>
              <a:rPr lang="en-US" dirty="0"/>
              <a:t>Fruit flavored</a:t>
            </a:r>
          </a:p>
          <a:p>
            <a:pPr lvl="1"/>
            <a:r>
              <a:rPr lang="en-US" dirty="0"/>
              <a:t>12 grams of sugar per serving</a:t>
            </a:r>
          </a:p>
          <a:p>
            <a:pPr lvl="1"/>
            <a:r>
              <a:rPr lang="en-US" dirty="0"/>
              <a:t>10 servings per box</a:t>
            </a:r>
          </a:p>
          <a:p>
            <a:pPr lvl="1"/>
            <a:r>
              <a:rPr lang="en-US" dirty="0"/>
              <a:t>A General Mills product</a:t>
            </a:r>
          </a:p>
          <a:p>
            <a:pPr lvl="1"/>
            <a:r>
              <a:rPr lang="en-US" dirty="0"/>
              <a:t>CS value of $66.8 million per annum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CDBC-60BF-3F2B-F47F-09B7DAB3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73" y="1828799"/>
            <a:ext cx="3054639" cy="43513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9424-0C3B-36EA-E8D3-C1F78FB0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6291-DF18-88C2-CE9B-B60C63CF42FF}"/>
              </a:ext>
            </a:extLst>
          </p:cNvPr>
          <p:cNvSpPr txBox="1"/>
          <p:nvPr/>
        </p:nvSpPr>
        <p:spPr>
          <a:xfrm>
            <a:off x="1261872" y="4478331"/>
            <a:ext cx="6299673" cy="102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549E39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Headache for demand estimation: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549E39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Which characteristics matter?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549E39"/>
              </a:buClr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 can we do if characteristic data aren’t clean?</a:t>
            </a:r>
          </a:p>
        </p:txBody>
      </p:sp>
    </p:spTree>
    <p:extLst>
      <p:ext uri="{BB962C8B-B14F-4D97-AF65-F5344CB8AC3E}">
        <p14:creationId xmlns:p14="http://schemas.microsoft.com/office/powerpoint/2010/main" val="228263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D492-2AA0-C3D3-A719-E01493C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Embedding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E37B4-2F0C-5E5D-84F5-E793D5E46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2743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t-STE produces meaningful clusters in two dimensions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5DF6C-2185-CD9E-9C2E-401317392487}"/>
              </a:ext>
            </a:extLst>
          </p:cNvPr>
          <p:cNvGrpSpPr/>
          <p:nvPr/>
        </p:nvGrpSpPr>
        <p:grpSpPr>
          <a:xfrm>
            <a:off x="1925418" y="152400"/>
            <a:ext cx="8186507" cy="4933479"/>
            <a:chOff x="1925418" y="152400"/>
            <a:chExt cx="8186507" cy="49334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2B9FD0-5188-1323-A472-20601F8D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418" y="152400"/>
              <a:ext cx="7103749" cy="49334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56F9AF-28AE-4F93-BDF8-5A95AC35F05E}"/>
                </a:ext>
              </a:extLst>
            </p:cNvPr>
            <p:cNvSpPr/>
            <p:nvPr/>
          </p:nvSpPr>
          <p:spPr>
            <a:xfrm>
              <a:off x="6320511" y="3251696"/>
              <a:ext cx="1828800" cy="1632538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3DDCC4-B388-2416-EBDA-FC5BDFB28A86}"/>
                </a:ext>
              </a:extLst>
            </p:cNvPr>
            <p:cNvSpPr/>
            <p:nvPr/>
          </p:nvSpPr>
          <p:spPr>
            <a:xfrm>
              <a:off x="6266985" y="298853"/>
              <a:ext cx="2524636" cy="177527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58C572-5981-E350-D887-1E1BBBCA16D6}"/>
                </a:ext>
              </a:extLst>
            </p:cNvPr>
            <p:cNvSpPr/>
            <p:nvPr/>
          </p:nvSpPr>
          <p:spPr>
            <a:xfrm>
              <a:off x="2824232" y="932986"/>
              <a:ext cx="1828800" cy="1632538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6A3C22-1497-43A8-6745-7B351C20C12E}"/>
                </a:ext>
              </a:extLst>
            </p:cNvPr>
            <p:cNvSpPr txBox="1"/>
            <p:nvPr/>
          </p:nvSpPr>
          <p:spPr>
            <a:xfrm>
              <a:off x="8149311" y="3287380"/>
              <a:ext cx="1320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62367F-62D9-2100-238A-BC01CAC8BF7D}"/>
                </a:ext>
              </a:extLst>
            </p:cNvPr>
            <p:cNvSpPr txBox="1"/>
            <p:nvPr/>
          </p:nvSpPr>
          <p:spPr>
            <a:xfrm>
              <a:off x="8791621" y="397727"/>
              <a:ext cx="1320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6A3056-B4D2-5DF2-9767-135FF298F81E}"/>
                </a:ext>
              </a:extLst>
            </p:cNvPr>
            <p:cNvSpPr txBox="1"/>
            <p:nvPr/>
          </p:nvSpPr>
          <p:spPr>
            <a:xfrm>
              <a:off x="2261095" y="259227"/>
              <a:ext cx="1320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5FB1D83-6A0A-7812-DD5A-A9E25A70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5D9EEE0-F504-245D-2877-2A403176E1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8425941"/>
                  </p:ext>
                </p:extLst>
              </p:nvPr>
            </p:nvGraphicFramePr>
            <p:xfrm>
              <a:off x="9375945" y="5660484"/>
              <a:ext cx="1623352" cy="913135"/>
            </p:xfrm>
            <a:graphic>
              <a:graphicData uri="http://schemas.microsoft.com/office/powerpoint/2016/slidezoom">
                <pslz:sldZm>
                  <pslz:sldZmObj sldId="301" cId="1800536723">
                    <pslz:zmPr id="{B9418E4A-55B1-44F7-B3BA-D7AA9EDC98E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3352" cy="9131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5D9EEE0-F504-245D-2877-2A403176E1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5945" y="5660484"/>
                <a:ext cx="1623352" cy="9131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46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D5F0-DC34-813D-B378-5C2B4B77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70459"/>
            <a:ext cx="9982200" cy="914400"/>
          </a:xfrm>
        </p:spPr>
        <p:txBody>
          <a:bodyPr/>
          <a:lstStyle/>
          <a:p>
            <a:r>
              <a:rPr lang="en-US" dirty="0"/>
              <a:t>Six-Dimensional Nearest Neighbors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D4E05-AD5C-A993-B55B-59DC466C3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5921248"/>
            <a:ext cx="9982200" cy="5970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nearest neighbors using six-dimensional Euclidean distance</a:t>
            </a:r>
          </a:p>
          <a:p>
            <a:r>
              <a:rPr lang="en-US" dirty="0"/>
              <a:t>Highlighted brands are </a:t>
            </a:r>
            <a:r>
              <a:rPr lang="en-US" dirty="0">
                <a:solidFill>
                  <a:srgbClr val="FFBC89"/>
                </a:solidFill>
              </a:rPr>
              <a:t>highest revenue </a:t>
            </a:r>
            <a:r>
              <a:rPr lang="en-US" dirty="0"/>
              <a:t>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DF976-2171-1FA3-38F1-2D582764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125" y="1198349"/>
            <a:ext cx="10541475" cy="260847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AE8CD8-6051-7254-DEC8-2EB5F43E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7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B863-3B25-B832-565C-4A37B9F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929-7C69-C817-3C24-B1F95EBDC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7EBC3-4A92-0F0F-7236-9BEA8FEC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0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6AD0-70EE-F79C-1B27-2570EF0B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C026-DEBC-D97B-BF35-ED743A368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4090267"/>
                <a:ext cx="8595360" cy="208987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Using t-STE, we have produced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characteristic vectors for each product</a:t>
                </a:r>
              </a:p>
              <a:p>
                <a:pPr lvl="1"/>
                <a:r>
                  <a:rPr lang="en-US" dirty="0"/>
                  <a:t>Thus,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 distances which predict cross-elasticity</a:t>
                </a:r>
              </a:p>
              <a:p>
                <a:r>
                  <a:rPr lang="en-US" dirty="0"/>
                  <a:t>Coefficient on log price is interpretable as </a:t>
                </a:r>
                <a:r>
                  <a:rPr lang="en-US" dirty="0">
                    <a:solidFill>
                      <a:srgbClr val="FF7009"/>
                    </a:solidFill>
                  </a:rPr>
                  <a:t>elasticity</a:t>
                </a:r>
                <a:endParaRPr lang="en-US" i="1" dirty="0"/>
              </a:p>
              <a:p>
                <a:r>
                  <a:rPr lang="en-US" dirty="0">
                    <a:solidFill>
                      <a:srgbClr val="FF7009"/>
                    </a:solidFill>
                  </a:rPr>
                  <a:t>Cross-elasticity</a:t>
                </a:r>
                <a:r>
                  <a:rPr lang="en-US" dirty="0"/>
                  <a:t> given by flexible function </a:t>
                </a:r>
                <a:r>
                  <a:rPr lang="en-US" i="1" dirty="0"/>
                  <a:t>f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FF7009"/>
                    </a:solidFill>
                  </a:rPr>
                  <a:t>monotonically decreasing </a:t>
                </a:r>
                <a:r>
                  <a:rPr lang="en-US" dirty="0"/>
                  <a:t>transformation of distance in embedding space</a:t>
                </a:r>
              </a:p>
              <a:p>
                <a:r>
                  <a:rPr lang="en-US" dirty="0"/>
                  <a:t>Log-linear chosen for simplicity; could use something more intense</a:t>
                </a:r>
                <a:endParaRPr lang="en-US" dirty="0">
                  <a:solidFill>
                    <a:srgbClr val="FF7009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BC026-DEBC-D97B-BF35-ED743A368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4090267"/>
                <a:ext cx="8595360" cy="2089870"/>
              </a:xfrm>
              <a:blipFill>
                <a:blip r:embed="rId2"/>
                <a:stretch>
                  <a:fillRect l="-213" t="-4665" r="-922" b="-4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62A8A1-4B4D-7B35-714D-074515DFEB1F}"/>
                  </a:ext>
                </a:extLst>
              </p:cNvPr>
              <p:cNvSpPr txBox="1"/>
              <p:nvPr/>
            </p:nvSpPr>
            <p:spPr>
              <a:xfrm>
                <a:off x="1481833" y="2288911"/>
                <a:ext cx="8155438" cy="10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62A8A1-4B4D-7B35-714D-074515DF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3" y="2288911"/>
                <a:ext cx="8155438" cy="109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9918F-E17A-7748-38D9-9D4E5E7A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75E5-47A4-DE7B-4645-2ACB73D2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02C3-CAA1-C9CC-D441-D92759B2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9090920" cy="1797576"/>
          </a:xfrm>
        </p:spPr>
        <p:txBody>
          <a:bodyPr>
            <a:normAutofit/>
          </a:bodyPr>
          <a:lstStyle/>
          <a:p>
            <a:r>
              <a:rPr lang="en-US" dirty="0"/>
              <a:t>Authors test flexible approaches</a:t>
            </a:r>
          </a:p>
          <a:p>
            <a:pPr lvl="1"/>
            <a:r>
              <a:rPr lang="en-US" dirty="0"/>
              <a:t>Sieves</a:t>
            </a:r>
          </a:p>
          <a:p>
            <a:pPr lvl="1"/>
            <a:r>
              <a:rPr lang="en-US" dirty="0"/>
              <a:t>B-Splines</a:t>
            </a:r>
          </a:p>
          <a:p>
            <a:r>
              <a:rPr lang="en-US" dirty="0"/>
              <a:t>Prefer a </a:t>
            </a:r>
            <a:r>
              <a:rPr lang="en-US" dirty="0">
                <a:solidFill>
                  <a:srgbClr val="FF7009"/>
                </a:solidFill>
              </a:rPr>
              <a:t>normalized cubic polynomial</a:t>
            </a:r>
            <a:r>
              <a:rPr lang="en-US" dirty="0"/>
              <a:t>: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EFA4FE-37DD-93C8-72A9-5B4F0947C69E}"/>
                  </a:ext>
                </a:extLst>
              </p:cNvPr>
              <p:cNvSpPr txBox="1"/>
              <p:nvPr/>
            </p:nvSpPr>
            <p:spPr>
              <a:xfrm>
                <a:off x="2641240" y="3763856"/>
                <a:ext cx="6025752" cy="511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EFA4FE-37DD-93C8-72A9-5B4F0947C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40" y="3763856"/>
                <a:ext cx="6025752" cy="511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5907F4-B80E-8A49-5691-1F8F8E80B6EF}"/>
                  </a:ext>
                </a:extLst>
              </p:cNvPr>
              <p:cNvSpPr txBox="1"/>
              <p:nvPr/>
            </p:nvSpPr>
            <p:spPr>
              <a:xfrm>
                <a:off x="3529912" y="4352641"/>
                <a:ext cx="3253968" cy="1151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5907F4-B80E-8A49-5691-1F8F8E80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912" y="4352641"/>
                <a:ext cx="3253968" cy="1151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B54DE-4E71-A829-4348-C2695F09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092C7D4-33F5-8AEF-515B-AC708B3E8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0285840"/>
                  </p:ext>
                </p:extLst>
              </p:nvPr>
            </p:nvGraphicFramePr>
            <p:xfrm>
              <a:off x="8940383" y="5536688"/>
              <a:ext cx="1925056" cy="1082844"/>
            </p:xfrm>
            <a:graphic>
              <a:graphicData uri="http://schemas.microsoft.com/office/powerpoint/2016/slidezoom">
                <pslz:sldZm>
                  <pslz:sldZmObj sldId="297" cId="1878474306">
                    <pslz:zmPr id="{8D01F5D9-B557-455B-90C1-5A357167B6A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5056" cy="10828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092C7D4-33F5-8AEF-515B-AC708B3E8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0383" y="5536688"/>
                <a:ext cx="1925056" cy="10828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62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27CE-7DAC-B502-6C13-3542D63D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418E7-2A5D-ECE6-9A3F-14C5AE33B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Assume prices and characteristics are </a:t>
                </a:r>
                <a:r>
                  <a:rPr lang="en-US" dirty="0">
                    <a:solidFill>
                      <a:srgbClr val="FF7009"/>
                    </a:solidFill>
                  </a:rPr>
                  <a:t>exogeneous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𝑗𝑡</m:t>
                        </m:r>
                      </m:sub>
                    </m:sSub>
                  </m:oMath>
                </a14:m>
                <a:r>
                  <a:rPr kumimoji="0" lang="en-US" sz="2100" b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0" lang="en-US" sz="2100" b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0" lang="en-US" sz="2100" b="0" i="1" u="none" strike="noStrike" kern="1200" cap="none" spc="1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𝑗𝑡</m:t>
                        </m:r>
                      </m:sub>
                    </m:sSub>
                  </m:oMath>
                </a14:m>
                <a:endParaRPr lang="en-US" dirty="0">
                  <a:solidFill>
                    <a:srgbClr val="FF7009"/>
                  </a:solidFill>
                </a:endParaRPr>
              </a:p>
              <a:p>
                <a:pPr lvl="1"/>
                <a:r>
                  <a:rPr kumimoji="0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In some sense </a:t>
                </a:r>
                <a:r>
                  <a:rPr kumimoji="0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srgbClr val="FF7009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obviously incorrect</a:t>
                </a:r>
                <a:r>
                  <a:rPr kumimoji="0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, see: </a:t>
                </a:r>
                <a:r>
                  <a:rPr kumimoji="0" lang="en-US" sz="2100" b="0" i="0" u="none" strike="noStrike" kern="1200" cap="none" spc="1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Hotelling</a:t>
                </a:r>
                <a:r>
                  <a:rPr kumimoji="0" lang="en-US" sz="2100" b="0" i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 game</a:t>
                </a:r>
                <a:endParaRPr lang="en-US" dirty="0">
                  <a:solidFill>
                    <a:srgbClr val="FF7009"/>
                  </a:solidFill>
                </a:endParaRPr>
              </a:p>
              <a:p>
                <a:r>
                  <a:rPr lang="en-US" dirty="0"/>
                  <a:t>Fixed effects absorb week, product variation</a:t>
                </a:r>
              </a:p>
              <a:p>
                <a:pPr lvl="1"/>
                <a:r>
                  <a:rPr lang="en-US" dirty="0"/>
                  <a:t>Removes shifts from promotions, unabsorbed characteristics</a:t>
                </a:r>
              </a:p>
              <a:p>
                <a:r>
                  <a:rPr lang="en-US" dirty="0"/>
                  <a:t>Conditional on above, assumes all remaining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US" dirty="0"/>
                  <a:t> affects </a:t>
                </a:r>
                <a:r>
                  <a:rPr lang="en-US" dirty="0">
                    <a:solidFill>
                      <a:srgbClr val="FF7009"/>
                    </a:solidFill>
                  </a:rPr>
                  <a:t>demand only through price</a:t>
                </a:r>
              </a:p>
              <a:p>
                <a:r>
                  <a:rPr lang="en-US" dirty="0"/>
                  <a:t>What is not acceptable?</a:t>
                </a:r>
              </a:p>
              <a:p>
                <a:pPr lvl="1"/>
                <a:r>
                  <a:rPr lang="en-US" dirty="0"/>
                  <a:t>Changing </a:t>
                </a:r>
                <a:r>
                  <a:rPr lang="en-US" dirty="0">
                    <a:solidFill>
                      <a:srgbClr val="FF7009"/>
                    </a:solidFill>
                  </a:rPr>
                  <a:t>product characteristics </a:t>
                </a:r>
                <a:r>
                  <a:rPr lang="en-US" dirty="0"/>
                  <a:t>(switching from sugar to HFCS)</a:t>
                </a:r>
              </a:p>
              <a:p>
                <a:pPr lvl="1"/>
                <a:r>
                  <a:rPr lang="en-US" dirty="0"/>
                  <a:t>Changing </a:t>
                </a:r>
                <a:r>
                  <a:rPr lang="en-US" dirty="0">
                    <a:solidFill>
                      <a:srgbClr val="FF7009"/>
                    </a:solidFill>
                  </a:rPr>
                  <a:t>substitutability</a:t>
                </a:r>
                <a:r>
                  <a:rPr lang="en-US" dirty="0"/>
                  <a:t> (increasing brand loyalty over time)</a:t>
                </a:r>
              </a:p>
              <a:p>
                <a:r>
                  <a:rPr lang="en-US" dirty="0"/>
                  <a:t>BLP instruments specification in appendix; given high-frequency data, these instruments have “bad sampling properties”</a:t>
                </a:r>
              </a:p>
              <a:p>
                <a:pPr lvl="1"/>
                <a:r>
                  <a:rPr lang="en-US" dirty="0"/>
                  <a:t>No real changes anyway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418E7-2A5D-ECE6-9A3F-14C5AE33B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B48E7-EA73-B602-F9CF-DD3C605A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4F33-C5A2-E65F-D3EF-6D12C01B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F832-B952-DF02-F906-458D6B50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515" y="2529097"/>
            <a:ext cx="8595360" cy="40665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Compare specification with only </a:t>
            </a:r>
            <a:r>
              <a:rPr lang="en-US" dirty="0">
                <a:solidFill>
                  <a:srgbClr val="FF7009"/>
                </a:solidFill>
              </a:rPr>
              <a:t>normalized observable characteristics</a:t>
            </a:r>
          </a:p>
          <a:p>
            <a:pPr lvl="1"/>
            <a:r>
              <a:rPr lang="en-US" dirty="0"/>
              <a:t>Sugar</a:t>
            </a:r>
          </a:p>
          <a:p>
            <a:pPr lvl="1"/>
            <a:r>
              <a:rPr lang="en-US" dirty="0"/>
              <a:t>Fiber</a:t>
            </a:r>
          </a:p>
          <a:p>
            <a:pPr lvl="1"/>
            <a:r>
              <a:rPr lang="en-US" dirty="0"/>
              <a:t>Calories from fat</a:t>
            </a:r>
          </a:p>
          <a:p>
            <a:r>
              <a:rPr lang="en-US" dirty="0"/>
              <a:t>Converts above to distance measure rather than regressing directly</a:t>
            </a:r>
          </a:p>
          <a:p>
            <a:r>
              <a:rPr lang="en-US" dirty="0"/>
              <a:t>Also adds dummy for target audience (Kids, Adult, All Family)</a:t>
            </a:r>
          </a:p>
          <a:p>
            <a:pPr lvl="1"/>
            <a:r>
              <a:rPr lang="en-US" dirty="0"/>
              <a:t>Cross-group elasticities just transformed by a constant (weird)</a:t>
            </a:r>
          </a:p>
          <a:p>
            <a:r>
              <a:rPr lang="en-US" dirty="0"/>
              <a:t>Somewhat odd, but ensures benchmark has same degrees of freedom—creates an </a:t>
            </a:r>
            <a:r>
              <a:rPr lang="en-US" dirty="0">
                <a:solidFill>
                  <a:srgbClr val="FF7009"/>
                </a:solidFill>
              </a:rPr>
              <a:t>apples-to-apples comparison</a:t>
            </a:r>
          </a:p>
          <a:p>
            <a:pPr lvl="1"/>
            <a:r>
              <a:rPr lang="en-US" dirty="0"/>
              <a:t>Explicitly highlights value of “black box” dimensions relative to interpretable ones</a:t>
            </a:r>
          </a:p>
          <a:p>
            <a:pPr lvl="1"/>
            <a:r>
              <a:rPr lang="en-US" dirty="0"/>
              <a:t>Allows </a:t>
            </a:r>
            <a:r>
              <a:rPr lang="en-US" dirty="0">
                <a:solidFill>
                  <a:srgbClr val="FF7009"/>
                </a:solidFill>
              </a:rPr>
              <a:t>complementarity and substitutability </a:t>
            </a:r>
            <a:r>
              <a:rPr lang="en-US" dirty="0"/>
              <a:t>(in a weird way)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1EBAE3-E5EA-B3A0-A4F7-62C27C7A5604}"/>
                  </a:ext>
                </a:extLst>
              </p:cNvPr>
              <p:cNvSpPr txBox="1"/>
              <p:nvPr/>
            </p:nvSpPr>
            <p:spPr>
              <a:xfrm>
                <a:off x="1303515" y="1828005"/>
                <a:ext cx="8512074" cy="511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1EBAE3-E5EA-B3A0-A4F7-62C27C7A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15" y="1828005"/>
                <a:ext cx="8512074" cy="511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E447E-C466-5E88-33E0-E5F1B35D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1C662ED-ABAE-D9B3-086C-15221AB310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9918994"/>
                  </p:ext>
                </p:extLst>
              </p:nvPr>
            </p:nvGraphicFramePr>
            <p:xfrm>
              <a:off x="9870997" y="5804444"/>
              <a:ext cx="1306875" cy="735118"/>
            </p:xfrm>
            <a:graphic>
              <a:graphicData uri="http://schemas.microsoft.com/office/powerpoint/2016/slidezoom">
                <pslz:sldZm>
                  <pslz:sldZmObj sldId="297" cId="1878474306">
                    <pslz:zmPr id="{4DF067FF-1FA1-404C-9218-1404748E1A3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6875" cy="73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C662ED-ABAE-D9B3-086C-15221AB31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0997" y="5804444"/>
                <a:ext cx="1306875" cy="73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4FABDBB-CBE4-66C5-BD7E-94A8C754A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3687094"/>
                  </p:ext>
                </p:extLst>
              </p:nvPr>
            </p:nvGraphicFramePr>
            <p:xfrm>
              <a:off x="9870997" y="4848549"/>
              <a:ext cx="1306875" cy="735117"/>
            </p:xfrm>
            <a:graphic>
              <a:graphicData uri="http://schemas.microsoft.com/office/powerpoint/2016/slidezoom">
                <pslz:sldZm>
                  <pslz:sldZmObj sldId="311" cId="4013058569">
                    <pslz:zmPr id="{8A3CDB7E-045A-440A-A777-7360BB4011E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6875" cy="7351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4FABDBB-CBE4-66C5-BD7E-94A8C754A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0997" y="4848549"/>
                <a:ext cx="1306875" cy="7351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67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354E-5381-E609-4593-6960B873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Distance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86BEE-16CC-9C0A-D524-ED74EC38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8363415" cy="5970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Only for the triplet embedding distance do we get the anticipated </a:t>
            </a:r>
            <a:r>
              <a:rPr lang="en-US" dirty="0">
                <a:solidFill>
                  <a:srgbClr val="FFBC89"/>
                </a:solidFill>
              </a:rPr>
              <a:t>monotonically decreasing </a:t>
            </a:r>
            <a:r>
              <a:rPr lang="en-US" dirty="0"/>
              <a:t>behavior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20467-55ED-6E87-CAF1-0BE309F2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5452" y="105977"/>
            <a:ext cx="6280368" cy="48825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2CD9DD-1AE9-742F-C29F-12489F7E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F1ED4-0B5E-2983-7195-9F5EB58E04AF}"/>
              </a:ext>
            </a:extLst>
          </p:cNvPr>
          <p:cNvSpPr txBox="1"/>
          <p:nvPr/>
        </p:nvSpPr>
        <p:spPr>
          <a:xfrm rot="16200000">
            <a:off x="1370112" y="1752972"/>
            <a:ext cx="204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f(d)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Cross-Elasticity at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D50A607-58C6-9E48-C52D-67B47F36C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0074125"/>
                  </p:ext>
                </p:extLst>
              </p:nvPr>
            </p:nvGraphicFramePr>
            <p:xfrm>
              <a:off x="9239852" y="5631951"/>
              <a:ext cx="1694712" cy="953276"/>
            </p:xfrm>
            <a:graphic>
              <a:graphicData uri="http://schemas.microsoft.com/office/powerpoint/2016/slidezoom">
                <pslz:sldZm>
                  <pslz:sldZmObj sldId="293" cId="3770696255">
                    <pslz:zmPr id="{1BFE7C4F-AFE0-4FB0-8631-C37A3F13ED2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4712" cy="9532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D50A607-58C6-9E48-C52D-67B47F36C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9852" y="5631951"/>
                <a:ext cx="1694712" cy="9532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41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9AE7-2CA7-96FD-8C8B-6629AB17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CE0E7-5877-BA56-5139-D7A99E292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AC5E1-81DA-A797-16F7-E4BB4C58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BCCA-A688-249F-621B-C49D6DBC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Efficacy of Embedding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12BF-6D55-6F13-F813-7EF881B5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65394" cy="4351337"/>
          </a:xfrm>
        </p:spPr>
        <p:txBody>
          <a:bodyPr/>
          <a:lstStyle/>
          <a:p>
            <a:r>
              <a:rPr lang="en-US" dirty="0"/>
              <a:t>Embedding-based models get </a:t>
            </a:r>
            <a:r>
              <a:rPr lang="en-US" dirty="0">
                <a:solidFill>
                  <a:srgbClr val="FF7009"/>
                </a:solidFill>
              </a:rPr>
              <a:t>better substitution patterns </a:t>
            </a:r>
            <a:r>
              <a:rPr lang="en-US" dirty="0"/>
              <a:t>than traditional characteristic-based approaches, which predict non-monotonic substitutability over distance</a:t>
            </a:r>
          </a:p>
          <a:p>
            <a:r>
              <a:rPr lang="en-US" dirty="0"/>
              <a:t>Triplet embeddings are </a:t>
            </a:r>
            <a:r>
              <a:rPr lang="en-US" dirty="0">
                <a:solidFill>
                  <a:srgbClr val="FF7009"/>
                </a:solidFill>
              </a:rPr>
              <a:t>easy to understand </a:t>
            </a:r>
            <a:r>
              <a:rPr lang="en-US" dirty="0"/>
              <a:t>and </a:t>
            </a:r>
            <a:r>
              <a:rPr lang="en-US" dirty="0">
                <a:solidFill>
                  <a:srgbClr val="FF7009"/>
                </a:solidFill>
              </a:rPr>
              <a:t>cheap to collect</a:t>
            </a:r>
          </a:p>
          <a:p>
            <a:pPr lvl="1"/>
            <a:r>
              <a:rPr lang="en-US" dirty="0"/>
              <a:t>Require </a:t>
            </a:r>
            <a:r>
              <a:rPr lang="en-US" dirty="0">
                <a:solidFill>
                  <a:srgbClr val="FF7009"/>
                </a:solidFill>
              </a:rPr>
              <a:t>little structured data</a:t>
            </a:r>
            <a:r>
              <a:rPr lang="en-US" dirty="0"/>
              <a:t> and </a:t>
            </a:r>
            <a:r>
              <a:rPr lang="en-US" dirty="0">
                <a:solidFill>
                  <a:srgbClr val="FF7009"/>
                </a:solidFill>
              </a:rPr>
              <a:t>little researcher judgement</a:t>
            </a:r>
          </a:p>
          <a:p>
            <a:r>
              <a:rPr lang="en-US" dirty="0"/>
              <a:t>Results robust to </a:t>
            </a:r>
            <a:r>
              <a:rPr lang="en-US" dirty="0">
                <a:solidFill>
                  <a:srgbClr val="FF7009"/>
                </a:solidFill>
              </a:rPr>
              <a:t>other embedding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84728-6CA8-41D7-5642-81B028821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434" y="1975755"/>
            <a:ext cx="4624739" cy="35953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3842C-0DD5-7171-7228-C93A33DD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634DF-86C9-5AF8-4995-FFB622061A1F}"/>
              </a:ext>
            </a:extLst>
          </p:cNvPr>
          <p:cNvSpPr txBox="1"/>
          <p:nvPr/>
        </p:nvSpPr>
        <p:spPr>
          <a:xfrm rot="16200000">
            <a:off x="5137740" y="3216013"/>
            <a:ext cx="204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f(d)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Cross-Elasticity at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3B96681-A883-5923-BBDA-2D69F83066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0213872"/>
                  </p:ext>
                </p:extLst>
              </p:nvPr>
            </p:nvGraphicFramePr>
            <p:xfrm>
              <a:off x="9064642" y="5642800"/>
              <a:ext cx="1910531" cy="1074674"/>
            </p:xfrm>
            <a:graphic>
              <a:graphicData uri="http://schemas.microsoft.com/office/powerpoint/2016/slidezoom">
                <pslz:sldZm>
                  <pslz:sldZmObj sldId="301" cId="1800536723">
                    <pslz:zmPr id="{6E20CCD9-CEF7-4E85-B787-26242A75841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0531" cy="1074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3B96681-A883-5923-BBDA-2D69F8306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4642" y="5642800"/>
                <a:ext cx="1910531" cy="1074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57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7167-B4DC-6A1A-E7A8-E527C4C3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Estimate Demand?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2793-5ABF-9358-4D60-8DB017DE5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3564376" cy="4351337"/>
          </a:xfrm>
        </p:spPr>
        <p:txBody>
          <a:bodyPr/>
          <a:lstStyle/>
          <a:p>
            <a:r>
              <a:rPr lang="en-US" dirty="0"/>
              <a:t>Informs counterfactual hypotheticals</a:t>
            </a:r>
          </a:p>
          <a:p>
            <a:pPr lvl="1"/>
            <a:r>
              <a:rPr lang="en-US" dirty="0"/>
              <a:t>What if I enter a new market?</a:t>
            </a:r>
          </a:p>
          <a:p>
            <a:pPr lvl="1"/>
            <a:r>
              <a:rPr lang="en-US" dirty="0"/>
              <a:t>How will firms react under new regulation?</a:t>
            </a:r>
          </a:p>
          <a:p>
            <a:pPr lvl="1"/>
            <a:r>
              <a:rPr lang="en-US" dirty="0"/>
              <a:t>If demand for one type of good shifts, which firms benefit and by how much?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9F266-608A-1630-1BDE-AAFB0518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raft drawing of a floor plan">
            <a:extLst>
              <a:ext uri="{FF2B5EF4-FFF2-40B4-BE49-F238E27FC236}">
                <a16:creationId xmlns:a16="http://schemas.microsoft.com/office/drawing/2014/main" id="{0740DC24-C159-1CE7-D0CF-99F0A400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1" y="1919565"/>
            <a:ext cx="6042410" cy="41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62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710F-9A09-1AE5-98D1-9E92B8412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277874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02D881D-8602-3ECB-C78E-C1297716F2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242345"/>
                  </p:ext>
                </p:extLst>
              </p:nvPr>
            </p:nvGraphicFramePr>
            <p:xfrm>
              <a:off x="725959" y="2242566"/>
              <a:ext cx="3048000" cy="1714500"/>
            </p:xfrm>
            <a:graphic>
              <a:graphicData uri="http://schemas.microsoft.com/office/powerpoint/2016/slidezoom">
                <pslz:sldZm>
                  <pslz:sldZmObj sldId="297" cId="1878474306">
                    <pslz:zmPr id="{E9AB6B0A-3FDC-4A00-9CE1-CFABE74B371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02D881D-8602-3ECB-C78E-C1297716F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959" y="22425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6F3B36B-E461-F16C-CC44-F1050C9C4D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342434"/>
                  </p:ext>
                </p:extLst>
              </p:nvPr>
            </p:nvGraphicFramePr>
            <p:xfrm>
              <a:off x="4036947" y="2242566"/>
              <a:ext cx="3048000" cy="1714500"/>
            </p:xfrm>
            <a:graphic>
              <a:graphicData uri="http://schemas.microsoft.com/office/powerpoint/2016/slidezoom">
                <pslz:sldZm>
                  <pslz:sldZmObj sldId="293" cId="3770696255">
                    <pslz:zmPr id="{B77AADDF-216B-47B3-AB09-68611203CC3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6F3B36B-E461-F16C-CC44-F1050C9C4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6947" y="22425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6C443BB-32CF-D3DC-D0D9-674EC08DCF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8183261"/>
                  </p:ext>
                </p:extLst>
              </p:nvPr>
            </p:nvGraphicFramePr>
            <p:xfrm>
              <a:off x="7347935" y="2242566"/>
              <a:ext cx="3048000" cy="1714500"/>
            </p:xfrm>
            <a:graphic>
              <a:graphicData uri="http://schemas.microsoft.com/office/powerpoint/2016/slidezoom">
                <pslz:sldZm>
                  <pslz:sldZmObj sldId="301" cId="1800536723">
                    <pslz:zmPr id="{3FB579B6-A8F3-42F7-ACE0-F25DFF42F18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6C443BB-32CF-D3DC-D0D9-674EC08DCF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7935" y="22425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8492B10-6947-0CAE-817F-CDB7988417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5681716"/>
                  </p:ext>
                </p:extLst>
              </p:nvPr>
            </p:nvGraphicFramePr>
            <p:xfrm>
              <a:off x="725959" y="4437126"/>
              <a:ext cx="3048000" cy="1714500"/>
            </p:xfrm>
            <a:graphic>
              <a:graphicData uri="http://schemas.microsoft.com/office/powerpoint/2016/slidezoom">
                <pslz:sldZm>
                  <pslz:sldZmObj sldId="310" cId="25808037">
                    <pslz:zmPr id="{4BC3625A-32EE-4C77-8A52-9B091BFB721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8492B10-6947-0CAE-817F-CDB798841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959" y="44371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3A624EF-EA93-14D4-6E74-9C3929D96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9082191"/>
                  </p:ext>
                </p:extLst>
              </p:nvPr>
            </p:nvGraphicFramePr>
            <p:xfrm>
              <a:off x="4036947" y="4437126"/>
              <a:ext cx="3048000" cy="1714500"/>
            </p:xfrm>
            <a:graphic>
              <a:graphicData uri="http://schemas.microsoft.com/office/powerpoint/2016/slidezoom">
                <pslz:sldZm>
                  <pslz:sldZmObj sldId="314" cId="802642895">
                    <pslz:zmPr id="{1E5024AE-178B-4479-B8C9-A44897C6C344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3A624EF-EA93-14D4-6E74-9C3929D96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6947" y="44371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0BAD0FF-843F-A300-63AF-B53A21AE9F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5036357"/>
                  </p:ext>
                </p:extLst>
              </p:nvPr>
            </p:nvGraphicFramePr>
            <p:xfrm>
              <a:off x="7347935" y="4437126"/>
              <a:ext cx="3048000" cy="1714500"/>
            </p:xfrm>
            <a:graphic>
              <a:graphicData uri="http://schemas.microsoft.com/office/powerpoint/2016/slidezoom">
                <pslz:sldZm>
                  <pslz:sldZmObj sldId="311" cId="4013058569">
                    <pslz:zmPr id="{350FDD10-B94A-4D71-B6C7-80081E072AD6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0BAD0FF-843F-A300-63AF-B53A21AE9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47935" y="443712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27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9DB6-8FD6-B606-372B-22405C7D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285" y="736471"/>
            <a:ext cx="4101366" cy="936554"/>
          </a:xfrm>
        </p:spPr>
        <p:txBody>
          <a:bodyPr/>
          <a:lstStyle/>
          <a:p>
            <a:r>
              <a:rPr lang="en-US" sz="4400" dirty="0"/>
              <a:t>Competition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C3DC1-5D89-B499-3963-D515896CE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4533" y="1820317"/>
            <a:ext cx="4008195" cy="465631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Firm competition is </a:t>
            </a:r>
            <a:r>
              <a:rPr lang="en-US" sz="2000" dirty="0">
                <a:solidFill>
                  <a:srgbClr val="FF7009"/>
                </a:solidFill>
              </a:rPr>
              <a:t>spatial</a:t>
            </a:r>
            <a:r>
              <a:rPr lang="en-US" sz="2000" dirty="0"/>
              <a:t>: relative location in space governs substitutability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Following </a:t>
            </a:r>
            <a:r>
              <a:rPr lang="en-US" sz="2000" dirty="0" err="1"/>
              <a:t>Pinkse</a:t>
            </a:r>
            <a:r>
              <a:rPr lang="en-US" sz="2000" dirty="0"/>
              <a:t> et al. 2002, this means substitution parameters can be understood as a flexible function </a:t>
            </a:r>
            <a:r>
              <a:rPr lang="en-US" sz="2000" i="1" dirty="0"/>
              <a:t>f(d; </a:t>
            </a:r>
            <a:r>
              <a:rPr lang="el-GR" sz="2000" i="1" dirty="0"/>
              <a:t>γ</a:t>
            </a:r>
            <a:r>
              <a:rPr lang="en-US" sz="2000" i="1" dirty="0"/>
              <a:t>)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F7009"/>
                </a:solidFill>
              </a:rPr>
              <a:t>distances </a:t>
            </a:r>
            <a:r>
              <a:rPr lang="en-US" sz="2000" dirty="0"/>
              <a:t>between objects in latent characteristic </a:t>
            </a:r>
            <a:r>
              <a:rPr lang="en-US" sz="2000" dirty="0" err="1"/>
              <a:t>spcae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Distance can be abstract; here we use </a:t>
            </a:r>
            <a:r>
              <a:rPr lang="en-US" sz="2000" dirty="0">
                <a:solidFill>
                  <a:srgbClr val="FF7009"/>
                </a:solidFill>
              </a:rPr>
              <a:t>Euclidean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40C94C-7697-77FD-16BD-92BCEC8F028E}"/>
              </a:ext>
            </a:extLst>
          </p:cNvPr>
          <p:cNvSpPr/>
          <p:nvPr/>
        </p:nvSpPr>
        <p:spPr>
          <a:xfrm rot="5891916">
            <a:off x="8820436" y="3171226"/>
            <a:ext cx="624938" cy="6392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19CD6AC-739F-AA33-099F-5DF055A96A91}"/>
              </a:ext>
            </a:extLst>
          </p:cNvPr>
          <p:cNvSpPr/>
          <p:nvPr/>
        </p:nvSpPr>
        <p:spPr>
          <a:xfrm rot="5400000">
            <a:off x="7758271" y="4951571"/>
            <a:ext cx="624938" cy="639206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B623042B-79D4-A4AE-6337-019C2542AB4D}"/>
              </a:ext>
            </a:extLst>
          </p:cNvPr>
          <p:cNvSpPr/>
          <p:nvPr/>
        </p:nvSpPr>
        <p:spPr>
          <a:xfrm rot="17227378">
            <a:off x="5692400" y="3090833"/>
            <a:ext cx="624938" cy="639206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F2AF2-C309-3DD5-DC04-797378A7ABB1}"/>
              </a:ext>
            </a:extLst>
          </p:cNvPr>
          <p:cNvCxnSpPr>
            <a:cxnSpLocks/>
          </p:cNvCxnSpPr>
          <p:nvPr/>
        </p:nvCxnSpPr>
        <p:spPr>
          <a:xfrm rot="5891916">
            <a:off x="7468073" y="2331097"/>
            <a:ext cx="206347" cy="2126587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B5ECDA-2467-C1AF-F522-EEFEA63D91B4}"/>
              </a:ext>
            </a:extLst>
          </p:cNvPr>
          <p:cNvCxnSpPr>
            <a:cxnSpLocks/>
          </p:cNvCxnSpPr>
          <p:nvPr/>
        </p:nvCxnSpPr>
        <p:spPr>
          <a:xfrm rot="5891916" flipV="1">
            <a:off x="6658622" y="3587745"/>
            <a:ext cx="878454" cy="153732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55A787-D7E1-66A4-C7C2-A1BA302C1B13}"/>
              </a:ext>
            </a:extLst>
          </p:cNvPr>
          <p:cNvCxnSpPr>
            <a:cxnSpLocks/>
          </p:cNvCxnSpPr>
          <p:nvPr/>
        </p:nvCxnSpPr>
        <p:spPr>
          <a:xfrm rot="5891916">
            <a:off x="8109302" y="4169588"/>
            <a:ext cx="1025840" cy="447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8E7041-1C34-517B-434A-999D7A4EEE85}"/>
              </a:ext>
            </a:extLst>
          </p:cNvPr>
          <p:cNvGrpSpPr/>
          <p:nvPr/>
        </p:nvGrpSpPr>
        <p:grpSpPr>
          <a:xfrm>
            <a:off x="6402147" y="3837168"/>
            <a:ext cx="4015112" cy="1559140"/>
            <a:chOff x="6402147" y="3837168"/>
            <a:chExt cx="4015112" cy="1559140"/>
          </a:xfrm>
        </p:grpSpPr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7197411C-74FA-8C20-10BB-A5FC21661D29}"/>
                </a:ext>
              </a:extLst>
            </p:cNvPr>
            <p:cNvSpPr/>
            <p:nvPr/>
          </p:nvSpPr>
          <p:spPr>
            <a:xfrm rot="4330521">
              <a:off x="9785187" y="4764236"/>
              <a:ext cx="624938" cy="639206"/>
            </a:xfrm>
            <a:prstGeom prst="star5">
              <a:avLst/>
            </a:prstGeom>
            <a:solidFill>
              <a:srgbClr val="FF700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925420-A5DC-ED11-9056-BFC5C4F718A2}"/>
                </a:ext>
              </a:extLst>
            </p:cNvPr>
            <p:cNvCxnSpPr>
              <a:cxnSpLocks/>
            </p:cNvCxnSpPr>
            <p:nvPr/>
          </p:nvCxnSpPr>
          <p:spPr>
            <a:xfrm rot="5891916" flipV="1">
              <a:off x="9347136" y="3932515"/>
              <a:ext cx="719268" cy="528574"/>
            </a:xfrm>
            <a:prstGeom prst="line">
              <a:avLst/>
            </a:prstGeom>
            <a:ln w="76200">
              <a:solidFill>
                <a:srgbClr val="FF7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B77B25-851F-B41C-0D8A-5E1A7D37FC2A}"/>
                </a:ext>
              </a:extLst>
            </p:cNvPr>
            <p:cNvCxnSpPr>
              <a:cxnSpLocks/>
            </p:cNvCxnSpPr>
            <p:nvPr/>
          </p:nvCxnSpPr>
          <p:spPr>
            <a:xfrm rot="5891916">
              <a:off x="8980718" y="4718716"/>
              <a:ext cx="206343" cy="995301"/>
            </a:xfrm>
            <a:prstGeom prst="line">
              <a:avLst/>
            </a:prstGeom>
            <a:ln w="76200">
              <a:solidFill>
                <a:srgbClr val="FF7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9D6808-9E93-B56B-9E03-8F789C25E21E}"/>
                </a:ext>
              </a:extLst>
            </p:cNvPr>
            <p:cNvCxnSpPr>
              <a:cxnSpLocks/>
            </p:cNvCxnSpPr>
            <p:nvPr/>
          </p:nvCxnSpPr>
          <p:spPr>
            <a:xfrm rot="5891916" flipH="1">
              <a:off x="7689919" y="2567303"/>
              <a:ext cx="725162" cy="3300705"/>
            </a:xfrm>
            <a:prstGeom prst="line">
              <a:avLst/>
            </a:prstGeom>
            <a:ln w="38100">
              <a:solidFill>
                <a:srgbClr val="FF700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9C3D3-DC36-EAB7-CCE6-A74F142850A6}"/>
                  </a:ext>
                </a:extLst>
              </p:cNvPr>
              <p:cNvSpPr txBox="1"/>
              <p:nvPr/>
            </p:nvSpPr>
            <p:spPr>
              <a:xfrm>
                <a:off x="5466350" y="1960834"/>
                <a:ext cx="5316199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09C3D3-DC36-EAB7-CCE6-A74F14285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50" y="1960834"/>
                <a:ext cx="5316199" cy="706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C97AE-D78A-7ACE-F607-806EA381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ED54E0C1-FDBB-81B5-4B68-7564C0CE87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710021"/>
                  </p:ext>
                </p:extLst>
              </p:nvPr>
            </p:nvGraphicFramePr>
            <p:xfrm>
              <a:off x="8998370" y="5583643"/>
              <a:ext cx="2042543" cy="1148930"/>
            </p:xfrm>
            <a:graphic>
              <a:graphicData uri="http://schemas.microsoft.com/office/powerpoint/2016/slidezoom">
                <pslz:sldZm>
                  <pslz:sldZmObj sldId="310" cId="25808037">
                    <pslz:zmPr id="{9E541BB7-BC26-46AE-9BA7-E7FC198825E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2543" cy="11489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D54E0C1-FDBB-81B5-4B68-7564C0CE87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8370" y="5583643"/>
                <a:ext cx="2042543" cy="11489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44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9537-A24F-5448-B302-23788CF3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and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7CC7E-CE17-2040-C704-8C3E11BB4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common problem with embeddings is the </a:t>
                </a:r>
                <a:r>
                  <a:rPr lang="en-US" dirty="0">
                    <a:solidFill>
                      <a:srgbClr val="FF7009"/>
                    </a:solidFill>
                  </a:rPr>
                  <a:t>curse of dimensionality</a:t>
                </a:r>
              </a:p>
              <a:p>
                <a:pPr lvl="1"/>
                <a:r>
                  <a:rPr lang="en-US" dirty="0"/>
                  <a:t>Makes traditional (e.g. Euclidean) distance measures fail</a:t>
                </a:r>
              </a:p>
              <a:p>
                <a:pPr lvl="1"/>
                <a:r>
                  <a:rPr lang="en-US" dirty="0"/>
                  <a:t>Embedding optimization problem becomes intractable: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free parameters</a:t>
                </a:r>
              </a:p>
              <a:p>
                <a:r>
                  <a:rPr lang="en-US" dirty="0"/>
                  <a:t>Authors rely on </a:t>
                </a:r>
                <a:r>
                  <a:rPr lang="en-US" dirty="0">
                    <a:solidFill>
                      <a:srgbClr val="FF7009"/>
                    </a:solidFill>
                  </a:rPr>
                  <a:t>low-dimensional embeddings</a:t>
                </a:r>
                <a:r>
                  <a:rPr lang="en-US" dirty="0"/>
                  <a:t>: each cereal is given only 6 coordinates (could be arbitrarily large)</a:t>
                </a:r>
              </a:p>
              <a:p>
                <a:pPr lvl="1"/>
                <a:r>
                  <a:rPr lang="en-US" dirty="0"/>
                  <a:t>Presenter’s note: I understand why “low dimensional,” but I can’t tell “why 6?” Seems like 4 or 8 is just as defensible</a:t>
                </a:r>
              </a:p>
              <a:p>
                <a:pPr lvl="1"/>
                <a:r>
                  <a:rPr lang="en-US" dirty="0"/>
                  <a:t>No description of calibration exercise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7CC7E-CE17-2040-C704-8C3E11BB4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80" r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B785B-B622-52A2-1D49-D298D09F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E21D-F79E-6CF0-59E5-A877AA73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9E27-AE60-D906-281C-1B7607D21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958414" cy="4351337"/>
          </a:xfrm>
        </p:spPr>
        <p:txBody>
          <a:bodyPr/>
          <a:lstStyle/>
          <a:p>
            <a:r>
              <a:rPr lang="en-US" dirty="0"/>
              <a:t>Above y = x line, triplet constraint is satisfied</a:t>
            </a:r>
          </a:p>
          <a:p>
            <a:r>
              <a:rPr lang="en-US" dirty="0"/>
              <a:t>When y = x, comparison goods are approximately equidistant</a:t>
            </a:r>
          </a:p>
          <a:p>
            <a:r>
              <a:rPr lang="en-US" dirty="0"/>
              <a:t>Significant impact when </a:t>
            </a:r>
            <a:r>
              <a:rPr lang="en-US" dirty="0">
                <a:solidFill>
                  <a:srgbClr val="FF7009"/>
                </a:solidFill>
              </a:rPr>
              <a:t>distances are small</a:t>
            </a:r>
          </a:p>
          <a:p>
            <a:pPr lvl="1"/>
            <a:r>
              <a:rPr lang="en-US" dirty="0"/>
              <a:t>More invested in getting order of “near” neighbors right</a:t>
            </a:r>
          </a:p>
          <a:p>
            <a:pPr lvl="1"/>
            <a:r>
              <a:rPr lang="en-US" dirty="0"/>
              <a:t>Less invested in order of “distant” neighbors</a:t>
            </a:r>
          </a:p>
          <a:p>
            <a:r>
              <a:rPr lang="en-US" dirty="0"/>
              <a:t>Even after constraints are satisfied, </a:t>
            </a:r>
            <a:r>
              <a:rPr lang="en-US" dirty="0">
                <a:solidFill>
                  <a:srgbClr val="FF7009"/>
                </a:solidFill>
              </a:rPr>
              <a:t>clusters similar points</a:t>
            </a:r>
            <a:r>
              <a:rPr lang="en-US" dirty="0"/>
              <a:t> and </a:t>
            </a:r>
            <a:r>
              <a:rPr lang="en-US" dirty="0">
                <a:solidFill>
                  <a:srgbClr val="FF7009"/>
                </a:solidFill>
              </a:rPr>
              <a:t>spreads dissimilar ones</a:t>
            </a:r>
          </a:p>
          <a:p>
            <a:r>
              <a:rPr lang="en-US" dirty="0"/>
              <a:t>Fade-out in bottom right when constraint “strongly violated” makes embeddings </a:t>
            </a:r>
            <a:r>
              <a:rPr lang="en-US" dirty="0">
                <a:solidFill>
                  <a:srgbClr val="FF7009"/>
                </a:solidFill>
              </a:rPr>
              <a:t>robust to counter-consensus 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CB482-3010-D213-1819-F25C7112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DEBA1-85BE-A0BD-D5EF-65BDF1D3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4791" y="1756727"/>
            <a:ext cx="2614879" cy="4515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678A1-6890-996A-4769-9AC84845D304}"/>
              </a:ext>
            </a:extLst>
          </p:cNvPr>
          <p:cNvSpPr txBox="1"/>
          <p:nvPr/>
        </p:nvSpPr>
        <p:spPr>
          <a:xfrm rot="16200000">
            <a:off x="7827953" y="4848939"/>
            <a:ext cx="13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x_k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A2A3D-80F9-C7CC-FAC9-BA21547711D6}"/>
              </a:ext>
            </a:extLst>
          </p:cNvPr>
          <p:cNvSpPr txBox="1"/>
          <p:nvPr/>
        </p:nvSpPr>
        <p:spPr>
          <a:xfrm rot="16200000">
            <a:off x="7827953" y="2445481"/>
            <a:ext cx="13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x_k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37AE5-FD69-0F33-5B81-996B90B18E9A}"/>
              </a:ext>
            </a:extLst>
          </p:cNvPr>
          <p:cNvSpPr txBox="1"/>
          <p:nvPr/>
        </p:nvSpPr>
        <p:spPr>
          <a:xfrm>
            <a:off x="8692789" y="794732"/>
            <a:ext cx="2352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of </a:t>
            </a:r>
            <a:r>
              <a:rPr lang="en-US" dirty="0" err="1"/>
              <a:t>x_j</a:t>
            </a:r>
            <a:r>
              <a:rPr lang="en-US" dirty="0"/>
              <a:t> (top), </a:t>
            </a:r>
            <a:r>
              <a:rPr lang="en-US" dirty="0" err="1"/>
              <a:t>x_k</a:t>
            </a:r>
            <a:r>
              <a:rPr lang="en-US" dirty="0"/>
              <a:t> (bottom) relative to </a:t>
            </a:r>
            <a:r>
              <a:rPr lang="en-US" dirty="0" err="1"/>
              <a:t>x_i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72C74-7871-054B-F1D5-A628E43C497D}"/>
              </a:ext>
            </a:extLst>
          </p:cNvPr>
          <p:cNvSpPr txBox="1"/>
          <p:nvPr/>
        </p:nvSpPr>
        <p:spPr>
          <a:xfrm>
            <a:off x="8796528" y="6272422"/>
            <a:ext cx="2084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 van der </a:t>
            </a:r>
            <a:r>
              <a:rPr lang="en-US" sz="1000" dirty="0" err="1"/>
              <a:t>Maaten</a:t>
            </a:r>
            <a:r>
              <a:rPr lang="en-US" sz="1000" dirty="0"/>
              <a:t> and Weinberger</a:t>
            </a:r>
          </a:p>
        </p:txBody>
      </p:sp>
    </p:spTree>
    <p:extLst>
      <p:ext uri="{BB962C8B-B14F-4D97-AF65-F5344CB8AC3E}">
        <p14:creationId xmlns:p14="http://schemas.microsoft.com/office/powerpoint/2010/main" val="802642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7182-60FB-7B0D-84E9-7DCCD2E6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in Characteristic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D0DD-7440-F107-AFE3-8F067C0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40585F-43FB-0C22-7D6B-EFCB4DC5A79D}"/>
                  </a:ext>
                </a:extLst>
              </p:cNvPr>
              <p:cNvSpPr txBox="1"/>
              <p:nvPr/>
            </p:nvSpPr>
            <p:spPr>
              <a:xfrm>
                <a:off x="3327524" y="2089739"/>
                <a:ext cx="3916309" cy="329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40585F-43FB-0C22-7D6B-EFCB4DC5A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24" y="2089739"/>
                <a:ext cx="3916309" cy="329001"/>
              </a:xfrm>
              <a:prstGeom prst="rect">
                <a:avLst/>
              </a:prstGeom>
              <a:blipFill>
                <a:blip r:embed="rId2"/>
                <a:stretch>
                  <a:fillRect l="-935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F5D572-EF48-C9B1-9925-6C6390181C4F}"/>
                  </a:ext>
                </a:extLst>
              </p:cNvPr>
              <p:cNvSpPr txBox="1"/>
              <p:nvPr/>
            </p:nvSpPr>
            <p:spPr>
              <a:xfrm>
                <a:off x="1373829" y="2628123"/>
                <a:ext cx="8153773" cy="4721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F5D572-EF48-C9B1-9925-6C6390181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829" y="2628123"/>
                <a:ext cx="8153773" cy="472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425E66-65A1-4E57-56FD-2710F6D5C7C5}"/>
              </a:ext>
            </a:extLst>
          </p:cNvPr>
          <p:cNvSpPr txBox="1"/>
          <p:nvPr/>
        </p:nvSpPr>
        <p:spPr>
          <a:xfrm>
            <a:off x="1645919" y="3463037"/>
            <a:ext cx="8091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dirty="0">
                <a:solidFill>
                  <a:srgbClr val="FF7009"/>
                </a:solidFill>
              </a:rPr>
              <a:t>strange</a:t>
            </a:r>
            <a:r>
              <a:rPr lang="en-US" dirty="0"/>
              <a:t> functional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all characteristics equally (for now)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Substitutability in first term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Complementarity in second term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5BF71B6-C1D9-41E4-F4D3-4AFD80441A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8098664"/>
                  </p:ext>
                </p:extLst>
              </p:nvPr>
            </p:nvGraphicFramePr>
            <p:xfrm>
              <a:off x="9036947" y="5421523"/>
              <a:ext cx="2087261" cy="1174084"/>
            </p:xfrm>
            <a:graphic>
              <a:graphicData uri="http://schemas.microsoft.com/office/powerpoint/2016/slidezoom">
                <pslz:sldZm>
                  <pslz:sldZmObj sldId="297" cId="1878474306">
                    <pslz:zmPr id="{E896689F-D962-49D0-8CB0-04F8B107BCF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7261" cy="11740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5BF71B6-C1D9-41E4-F4D3-4AFD80441A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6947" y="5421523"/>
                <a:ext cx="2087261" cy="11740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05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89DC-86F8-56BD-ACB0-7F8918BA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F08F-62EF-7FDD-7C5A-6E9987880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64171-C303-1D71-6718-DFB2C92E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74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B517E-812F-C063-2DCC-7467256CACD1}"/>
              </a:ext>
            </a:extLst>
          </p:cNvPr>
          <p:cNvCxnSpPr>
            <a:cxnSpLocks/>
          </p:cNvCxnSpPr>
          <p:nvPr/>
        </p:nvCxnSpPr>
        <p:spPr>
          <a:xfrm flipV="1">
            <a:off x="3097778" y="2518102"/>
            <a:ext cx="4790623" cy="119398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BE1A3D-1964-3DA5-6237-85B78F89552F}"/>
              </a:ext>
            </a:extLst>
          </p:cNvPr>
          <p:cNvCxnSpPr>
            <a:cxnSpLocks/>
          </p:cNvCxnSpPr>
          <p:nvPr/>
        </p:nvCxnSpPr>
        <p:spPr>
          <a:xfrm>
            <a:off x="7888401" y="2518102"/>
            <a:ext cx="0" cy="1193985"/>
          </a:xfrm>
          <a:prstGeom prst="line">
            <a:avLst/>
          </a:prstGeom>
          <a:ln w="28575">
            <a:solidFill>
              <a:srgbClr val="FF700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A16E83-2F08-661C-E4CA-E7DDC8062CE0}"/>
              </a:ext>
            </a:extLst>
          </p:cNvPr>
          <p:cNvCxnSpPr>
            <a:cxnSpLocks/>
          </p:cNvCxnSpPr>
          <p:nvPr/>
        </p:nvCxnSpPr>
        <p:spPr>
          <a:xfrm>
            <a:off x="3097778" y="3712086"/>
            <a:ext cx="4790623" cy="0"/>
          </a:xfrm>
          <a:prstGeom prst="line">
            <a:avLst/>
          </a:prstGeom>
          <a:ln w="28575">
            <a:solidFill>
              <a:srgbClr val="FF700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84D550-58AA-2CA1-52CD-C4CA6C88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Heterogeneity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D0E0D0-9190-CD65-BED9-4117D40244C7}"/>
              </a:ext>
            </a:extLst>
          </p:cNvPr>
          <p:cNvSpPr>
            <a:spLocks/>
          </p:cNvSpPr>
          <p:nvPr/>
        </p:nvSpPr>
        <p:spPr>
          <a:xfrm>
            <a:off x="2738738" y="3343941"/>
            <a:ext cx="718080" cy="736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1C55E-1445-5576-4CB2-FA0E3BE9158C}"/>
              </a:ext>
            </a:extLst>
          </p:cNvPr>
          <p:cNvSpPr>
            <a:spLocks/>
          </p:cNvSpPr>
          <p:nvPr/>
        </p:nvSpPr>
        <p:spPr>
          <a:xfrm>
            <a:off x="7529361" y="2149956"/>
            <a:ext cx="718080" cy="7362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7196C0-29AA-34CF-F8F6-2624B6B62F59}"/>
              </a:ext>
            </a:extLst>
          </p:cNvPr>
          <p:cNvSpPr txBox="1">
            <a:spLocks/>
          </p:cNvSpPr>
          <p:nvPr/>
        </p:nvSpPr>
        <p:spPr>
          <a:xfrm>
            <a:off x="1261872" y="4583935"/>
            <a:ext cx="8595360" cy="1357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Thus far, we have treated dimensions </a:t>
            </a:r>
            <a:r>
              <a:rPr lang="en-US" dirty="0">
                <a:solidFill>
                  <a:srgbClr val="FF7009"/>
                </a:solidFill>
              </a:rPr>
              <a:t>homogeneously</a:t>
            </a:r>
          </a:p>
          <a:p>
            <a:pPr lvl="1"/>
            <a:r>
              <a:rPr lang="en-US" dirty="0"/>
              <a:t>Reasonable in some settings like spatial competition</a:t>
            </a:r>
            <a:endParaRPr lang="en-US" dirty="0">
              <a:solidFill>
                <a:srgbClr val="FF7009"/>
              </a:solidFill>
            </a:endParaRPr>
          </a:p>
          <a:p>
            <a:endParaRPr lang="en-US" dirty="0">
              <a:solidFill>
                <a:srgbClr val="FF7009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3495452-192C-A11D-F377-73BABD3BD19F}"/>
              </a:ext>
            </a:extLst>
          </p:cNvPr>
          <p:cNvSpPr txBox="1">
            <a:spLocks/>
          </p:cNvSpPr>
          <p:nvPr/>
        </p:nvSpPr>
        <p:spPr>
          <a:xfrm>
            <a:off x="1261872" y="5236084"/>
            <a:ext cx="8595360" cy="141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However, no reason to believe this is true: different dimensions may have </a:t>
            </a:r>
            <a:r>
              <a:rPr lang="en-US" dirty="0">
                <a:solidFill>
                  <a:srgbClr val="FF7009"/>
                </a:solidFill>
              </a:rPr>
              <a:t>heterogeneous</a:t>
            </a:r>
            <a:r>
              <a:rPr lang="en-US" dirty="0"/>
              <a:t> impacts on substitution</a:t>
            </a:r>
          </a:p>
          <a:p>
            <a:pPr lvl="1"/>
            <a:r>
              <a:rPr lang="en-US" dirty="0"/>
              <a:t>E.G. I care about whether my cereal has chocolate, but fiber content is less important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C6D9C0F-0A6C-6A04-2B22-91DA46C7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C233-669A-1A85-A605-6AECD26D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9F6E-9FCB-F78D-4FB2-810B6E3A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691322"/>
            <a:ext cx="8595360" cy="785046"/>
          </a:xfrm>
        </p:spPr>
        <p:txBody>
          <a:bodyPr/>
          <a:lstStyle/>
          <a:p>
            <a:r>
              <a:rPr lang="en-US" dirty="0"/>
              <a:t>Rather than using Euclidean distance as before, we can </a:t>
            </a:r>
            <a:r>
              <a:rPr lang="en-US" dirty="0">
                <a:solidFill>
                  <a:srgbClr val="FF7009"/>
                </a:solidFill>
              </a:rPr>
              <a:t>weight</a:t>
            </a:r>
            <a:r>
              <a:rPr lang="en-US" dirty="0"/>
              <a:t> each dimension differently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4B14EA-C795-8F7C-8E57-3621DBBEB6B6}"/>
                  </a:ext>
                </a:extLst>
              </p:cNvPr>
              <p:cNvSpPr txBox="1"/>
              <p:nvPr/>
            </p:nvSpPr>
            <p:spPr>
              <a:xfrm>
                <a:off x="4047086" y="2476368"/>
                <a:ext cx="3024931" cy="1032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4B14EA-C795-8F7C-8E57-3621DBBEB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086" y="2476368"/>
                <a:ext cx="3024931" cy="1032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6E03C-1C26-FC5B-F8FB-CBE4ACE0295C}"/>
              </a:ext>
            </a:extLst>
          </p:cNvPr>
          <p:cNvSpPr txBox="1">
            <a:spLocks/>
          </p:cNvSpPr>
          <p:nvPr/>
        </p:nvSpPr>
        <p:spPr>
          <a:xfrm>
            <a:off x="1261871" y="3663601"/>
            <a:ext cx="8595360" cy="235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Normalizing weight of the first dimension to 1, the above is estimable using nonlinear least squares within our cubic distance function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869B4-A133-F69D-265E-C41E047A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7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09B-8C62-DEAE-292C-A618B6C6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vs. Heterogeneous Weight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22479-78AB-195A-F235-4BA0AD025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Significant heterogeneity in dimension importance</a:t>
            </a:r>
          </a:p>
          <a:p>
            <a:r>
              <a:rPr lang="en-US" dirty="0"/>
              <a:t>Elasticities very similar, but model fit (obviously?) improves drastically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38FA48-B2D7-9D24-773C-0B16B41AE4B2}"/>
              </a:ext>
            </a:extLst>
          </p:cNvPr>
          <p:cNvGrpSpPr/>
          <p:nvPr/>
        </p:nvGrpSpPr>
        <p:grpSpPr>
          <a:xfrm>
            <a:off x="1967074" y="317437"/>
            <a:ext cx="7110018" cy="4450823"/>
            <a:chOff x="1355100" y="0"/>
            <a:chExt cx="8685458" cy="5011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C30225-B0B3-E96C-495F-9A09472F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5100" y="0"/>
              <a:ext cx="8685458" cy="50112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020B21-32BE-B2BF-15A5-F60A6997B9AD}"/>
                </a:ext>
              </a:extLst>
            </p:cNvPr>
            <p:cNvSpPr/>
            <p:nvPr/>
          </p:nvSpPr>
          <p:spPr>
            <a:xfrm>
              <a:off x="7845999" y="2364059"/>
              <a:ext cx="517416" cy="196261"/>
            </a:xfrm>
            <a:prstGeom prst="rect">
              <a:avLst/>
            </a:prstGeom>
            <a:noFill/>
            <a:ln w="28575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67A030-3696-0FBD-4F2F-054E3EA1F476}"/>
                </a:ext>
              </a:extLst>
            </p:cNvPr>
            <p:cNvSpPr/>
            <p:nvPr/>
          </p:nvSpPr>
          <p:spPr>
            <a:xfrm>
              <a:off x="5633596" y="3546832"/>
              <a:ext cx="3220472" cy="663868"/>
            </a:xfrm>
            <a:prstGeom prst="rect">
              <a:avLst/>
            </a:prstGeom>
            <a:noFill/>
            <a:ln w="28575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F4E54F-F439-2DE7-0628-65935F32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6282-1009-553A-F19A-6E951786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Coefficient (BLP)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C074F-9847-8B06-D4FF-B2ACEE43A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4C597-BB65-AAAE-7C1B-DC60A585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9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CB79-7595-C433-5AD4-720BB5F0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3256-B356-3F09-0D22-F50F0C6A7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Product-Level Analysis: ignore characteristics completely</a:t>
            </a:r>
          </a:p>
          <a:p>
            <a:pPr lvl="1"/>
            <a:r>
              <a:rPr lang="en-US" dirty="0"/>
              <a:t>Good for markets of existing products</a:t>
            </a:r>
          </a:p>
          <a:p>
            <a:pPr lvl="1"/>
            <a:r>
              <a:rPr lang="en-US" dirty="0"/>
              <a:t>Near-useless for products entering the market</a:t>
            </a:r>
          </a:p>
          <a:p>
            <a:r>
              <a:rPr lang="en-US" dirty="0"/>
              <a:t>Kitchen Sink Approaches: see what sticks</a:t>
            </a:r>
          </a:p>
          <a:p>
            <a:pPr lvl="1"/>
            <a:r>
              <a:rPr lang="en-US" dirty="0"/>
              <a:t>Data-hungry regularization process</a:t>
            </a:r>
          </a:p>
          <a:p>
            <a:pPr lvl="1"/>
            <a:r>
              <a:rPr lang="en-US" dirty="0"/>
              <a:t>Requires encoding hundreds of characteristics</a:t>
            </a:r>
          </a:p>
          <a:p>
            <a:pPr lvl="2"/>
            <a:r>
              <a:rPr lang="en-US" dirty="0"/>
              <a:t>Most get thrown out</a:t>
            </a:r>
          </a:p>
          <a:p>
            <a:pPr lvl="2"/>
            <a:r>
              <a:rPr lang="en-US" dirty="0"/>
              <a:t>Still may not be exhaustive!</a:t>
            </a:r>
          </a:p>
          <a:p>
            <a:r>
              <a:rPr lang="en-US" dirty="0"/>
              <a:t>Introspection: what feels right</a:t>
            </a:r>
          </a:p>
          <a:p>
            <a:pPr lvl="1"/>
            <a:r>
              <a:rPr lang="en-US" dirty="0"/>
              <a:t>Heavily subjective—what matters to </a:t>
            </a:r>
            <a:r>
              <a:rPr lang="en-US" dirty="0" err="1"/>
              <a:t>Pakes</a:t>
            </a:r>
            <a:r>
              <a:rPr lang="en-US" dirty="0"/>
              <a:t> may not matter to me</a:t>
            </a:r>
          </a:p>
          <a:p>
            <a:pPr lvl="1"/>
            <a:r>
              <a:rPr lang="en-US" dirty="0"/>
              <a:t>Likely to miss something important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E58D5-8F21-F270-403F-6D5DC732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9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3067-F032-AE9D-D8F4-DFE60688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677218"/>
            <a:ext cx="9692640" cy="1428929"/>
          </a:xfrm>
        </p:spPr>
        <p:txBody>
          <a:bodyPr/>
          <a:lstStyle/>
          <a:p>
            <a:r>
              <a:rPr lang="en-US" dirty="0"/>
              <a:t>Random Coefficient Demand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F4EEF-1F22-FD49-B444-5B437CF7F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9680" y="2243625"/>
                <a:ext cx="8595360" cy="4351337"/>
              </a:xfrm>
            </p:spPr>
            <p:txBody>
              <a:bodyPr/>
              <a:lstStyle/>
              <a:p>
                <a:pPr lvl="1"/>
                <a:r>
                  <a:rPr lang="en-US" dirty="0"/>
                  <a:t>Addition of random coefficients to household utility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7009"/>
                    </a:solidFill>
                  </a:rPr>
                  <a:t>demographic characteristics </a:t>
                </a:r>
                <a:r>
                  <a:rPr lang="en-US" dirty="0"/>
                  <a:t>of household </a:t>
                </a:r>
                <a:r>
                  <a:rPr lang="en-US" i="1" dirty="0"/>
                  <a:t>i</a:t>
                </a:r>
              </a:p>
              <a:p>
                <a:pPr lvl="1"/>
                <a:r>
                  <a:rPr lang="en-US" dirty="0"/>
                  <a:t>Interacts demographics with product attributes to generate heterogeneous demand</a:t>
                </a:r>
              </a:p>
              <a:p>
                <a:pPr lvl="2"/>
                <a:r>
                  <a:rPr lang="en-US" dirty="0"/>
                  <a:t>Price and embedding coordinates in the triplet model</a:t>
                </a:r>
              </a:p>
              <a:p>
                <a:pPr lvl="2"/>
                <a:r>
                  <a:rPr lang="en-US" dirty="0"/>
                  <a:t>Price and nutritional variables in the characteristic model</a:t>
                </a:r>
              </a:p>
              <a:p>
                <a:pPr lvl="1"/>
                <a:r>
                  <a:rPr lang="en-US" dirty="0"/>
                  <a:t>Assume log-normal income, binomial distribution for presence of children</a:t>
                </a:r>
              </a:p>
              <a:p>
                <a:pPr lvl="1"/>
                <a:r>
                  <a:rPr lang="en-US" dirty="0"/>
                  <a:t>Estimate diagonal elements of variance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F4EEF-1F22-FD49-B444-5B437CF7F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9680" y="2243625"/>
                <a:ext cx="8595360" cy="4351337"/>
              </a:xfrm>
              <a:blipFill>
                <a:blip r:embed="rId2"/>
                <a:stretch>
                  <a:fillRect t="-1401" r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E4098-6F33-62CB-B55D-9FC570C6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9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3935-8EA3-EBFC-E706-976CB5F9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BBEC94-508F-5880-C824-9C45E491C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954544"/>
              </a:xfrm>
            </p:spPr>
            <p:txBody>
              <a:bodyPr/>
              <a:lstStyle/>
              <a:p>
                <a:r>
                  <a:rPr lang="en-US" dirty="0"/>
                  <a:t>Uses Gandhi and </a:t>
                </a:r>
                <a:r>
                  <a:rPr lang="en-US" dirty="0" err="1"/>
                  <a:t>Houde</a:t>
                </a:r>
                <a:r>
                  <a:rPr lang="en-US" dirty="0"/>
                  <a:t> (2020) </a:t>
                </a:r>
                <a:r>
                  <a:rPr lang="en-US" dirty="0">
                    <a:solidFill>
                      <a:srgbClr val="FF7009"/>
                    </a:solidFill>
                  </a:rPr>
                  <a:t>quadratic differentiation IVs</a:t>
                </a:r>
                <a:r>
                  <a:rPr lang="en-US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dirty="0"/>
                  <a:t>. We can then this quadratic coefficient vector: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BBEC94-508F-5880-C824-9C45E491C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954544"/>
              </a:xfrm>
              <a:blipFill>
                <a:blip r:embed="rId2"/>
                <a:stretch>
                  <a:fillRect l="-284" t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CF9B02-8DF0-2E41-7749-3C8D99536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248" y="2491280"/>
            <a:ext cx="6684607" cy="11250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EF7702-784F-DFA3-A91B-4619052ACD73}"/>
              </a:ext>
            </a:extLst>
          </p:cNvPr>
          <p:cNvSpPr txBox="1">
            <a:spLocks/>
          </p:cNvSpPr>
          <p:nvPr/>
        </p:nvSpPr>
        <p:spPr>
          <a:xfrm>
            <a:off x="1261871" y="3616339"/>
            <a:ext cx="8595360" cy="2539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authors then interact this vector of coefficients with the 10</a:t>
            </a:r>
            <a:r>
              <a:rPr lang="en-US" baseline="30000" dirty="0"/>
              <a:t>th</a:t>
            </a:r>
            <a:r>
              <a:rPr lang="en-US" dirty="0"/>
              <a:t>, 50</a:t>
            </a:r>
            <a:r>
              <a:rPr lang="en-US" baseline="30000" dirty="0"/>
              <a:t>th</a:t>
            </a:r>
            <a:r>
              <a:rPr lang="en-US" dirty="0"/>
              <a:t>, and 90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>
                <a:solidFill>
                  <a:srgbClr val="FF7009"/>
                </a:solidFill>
              </a:rPr>
              <a:t>percentiles of income </a:t>
            </a:r>
            <a:r>
              <a:rPr lang="en-US" dirty="0"/>
              <a:t>and the percentage of households with </a:t>
            </a:r>
            <a:r>
              <a:rPr lang="en-US" dirty="0">
                <a:solidFill>
                  <a:srgbClr val="FF7009"/>
                </a:solidFill>
              </a:rPr>
              <a:t>children</a:t>
            </a:r>
            <a:r>
              <a:rPr lang="en-US" dirty="0"/>
              <a:t> to form the final 168 instruments</a:t>
            </a:r>
          </a:p>
          <a:p>
            <a:r>
              <a:rPr lang="en-US" dirty="0"/>
              <a:t>Model is then estimated using 2-step GMM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9F35B-56AB-0FD8-EBC2-B3D77A6B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DF48-6C2F-E860-EFCF-BAF53F7B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9C48-06F2-5137-6033-76AC0A7E6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052675"/>
          </a:xfrm>
        </p:spPr>
        <p:txBody>
          <a:bodyPr/>
          <a:lstStyle/>
          <a:p>
            <a:r>
              <a:rPr lang="en-US" dirty="0"/>
              <a:t>Market size is number of </a:t>
            </a:r>
            <a:r>
              <a:rPr lang="en-US" dirty="0">
                <a:solidFill>
                  <a:srgbClr val="FF7009"/>
                </a:solidFill>
              </a:rPr>
              <a:t>people entering the grocery store</a:t>
            </a:r>
          </a:p>
          <a:p>
            <a:pPr lvl="1"/>
            <a:r>
              <a:rPr lang="en-US" dirty="0"/>
              <a:t>Assumes no one induced to </a:t>
            </a:r>
            <a:r>
              <a:rPr lang="en-US" i="1" dirty="0"/>
              <a:t>enter</a:t>
            </a:r>
            <a:r>
              <a:rPr lang="en-US" dirty="0"/>
              <a:t> store by change in cereal price</a:t>
            </a:r>
          </a:p>
          <a:p>
            <a:pPr lvl="1"/>
            <a:r>
              <a:rPr lang="en-US" dirty="0"/>
              <a:t>Estimated using variation in purchases of milk and eggs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5D0614-D1F9-B798-D57C-CC00EB3DE511}"/>
                  </a:ext>
                </a:extLst>
              </p:cNvPr>
              <p:cNvSpPr txBox="1"/>
              <p:nvPr/>
            </p:nvSpPr>
            <p:spPr>
              <a:xfrm>
                <a:off x="3131262" y="3018953"/>
                <a:ext cx="501143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𝑚𝑖𝑙𝑘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𝑒𝑔𝑔𝑠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5D0614-D1F9-B798-D57C-CC00EB3DE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" y="3018953"/>
                <a:ext cx="5011437" cy="312650"/>
              </a:xfrm>
              <a:prstGeom prst="rect">
                <a:avLst/>
              </a:prstGeom>
              <a:blipFill>
                <a:blip r:embed="rId2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5DCD1-0DAF-BCBE-4D90-E9CB279555A0}"/>
              </a:ext>
            </a:extLst>
          </p:cNvPr>
          <p:cNvSpPr txBox="1">
            <a:spLocks/>
          </p:cNvSpPr>
          <p:nvPr/>
        </p:nvSpPr>
        <p:spPr>
          <a:xfrm>
            <a:off x="1261872" y="3469081"/>
            <a:ext cx="8595360" cy="507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 this specification, we can then estimate the total market size: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7994A4-D278-F0D3-62FE-6E0209C31597}"/>
                  </a:ext>
                </a:extLst>
              </p:cNvPr>
              <p:cNvSpPr txBox="1"/>
              <p:nvPr/>
            </p:nvSpPr>
            <p:spPr>
              <a:xfrm>
                <a:off x="3131262" y="3976526"/>
                <a:ext cx="4704108" cy="607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𝑐𝑤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𝑚𝑖𝑙𝑘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𝑐𝑤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𝑒𝑔𝑔𝑠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𝑐𝑤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acc>
                        </m:lim>
                      </m:limLow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7994A4-D278-F0D3-62FE-6E0209C31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" y="3976526"/>
                <a:ext cx="4704108" cy="607410"/>
              </a:xfrm>
              <a:prstGeom prst="rect">
                <a:avLst/>
              </a:prstGeom>
              <a:blipFill>
                <a:blip r:embed="rId3"/>
                <a:stretch>
                  <a:fillRect l="-649" t="-7000" r="-544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507691-06C5-8C39-20F5-946D7B5DDDE7}"/>
              </a:ext>
            </a:extLst>
          </p:cNvPr>
          <p:cNvSpPr txBox="1">
            <a:spLocks/>
          </p:cNvSpPr>
          <p:nvPr/>
        </p:nvSpPr>
        <p:spPr>
          <a:xfrm>
            <a:off x="1261872" y="4583936"/>
            <a:ext cx="8595360" cy="920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Authors choose λ such that average outside good share is 0.723 following Backus et al. (2021)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3D4F37-E679-C8FC-3057-EEA81680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4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3D97-DBCC-886D-5822-079EF994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60" y="5286396"/>
            <a:ext cx="9982200" cy="580979"/>
          </a:xfrm>
        </p:spPr>
        <p:txBody>
          <a:bodyPr/>
          <a:lstStyle/>
          <a:p>
            <a:r>
              <a:rPr lang="en-US" dirty="0"/>
              <a:t>Elasticity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D96FF-8B0A-7E84-FFFA-5242AEAAB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060" y="5835237"/>
            <a:ext cx="9982200" cy="420398"/>
          </a:xfrm>
        </p:spPr>
        <p:txBody>
          <a:bodyPr>
            <a:normAutofit/>
          </a:bodyPr>
          <a:lstStyle/>
          <a:p>
            <a:r>
              <a:rPr lang="en-US" dirty="0"/>
              <a:t>Own-price elasticities very similar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8D1B9-8AC3-9BBC-F049-F74EB5BC6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81" y="685800"/>
            <a:ext cx="9958299" cy="32464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F756F-EBF8-7DC2-FFB7-BBE3ACA22994}"/>
              </a:ext>
            </a:extLst>
          </p:cNvPr>
          <p:cNvSpPr/>
          <p:nvPr/>
        </p:nvSpPr>
        <p:spPr>
          <a:xfrm>
            <a:off x="4902076" y="1775274"/>
            <a:ext cx="579864" cy="526338"/>
          </a:xfrm>
          <a:prstGeom prst="rect">
            <a:avLst/>
          </a:prstGeom>
          <a:noFill/>
          <a:ln w="57150">
            <a:solidFill>
              <a:srgbClr val="FF7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F7CAD41-9DB1-6954-D61B-5A1A6529F295}"/>
              </a:ext>
            </a:extLst>
          </p:cNvPr>
          <p:cNvSpPr txBox="1">
            <a:spLocks/>
          </p:cNvSpPr>
          <p:nvPr/>
        </p:nvSpPr>
        <p:spPr>
          <a:xfrm>
            <a:off x="727060" y="6088169"/>
            <a:ext cx="9982200" cy="33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400" kern="1200" spc="1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7009"/>
                </a:solidFill>
              </a:rPr>
              <a:t>Similar</a:t>
            </a:r>
            <a:r>
              <a:rPr lang="en-US" dirty="0"/>
              <a:t> cereals have </a:t>
            </a:r>
            <a:r>
              <a:rPr lang="en-US" dirty="0">
                <a:solidFill>
                  <a:srgbClr val="FF7009"/>
                </a:solidFill>
              </a:rPr>
              <a:t>higher cross-elasticity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F5868D-E06B-83C7-2524-6CB47F0A073E}"/>
              </a:ext>
            </a:extLst>
          </p:cNvPr>
          <p:cNvSpPr txBox="1">
            <a:spLocks/>
          </p:cNvSpPr>
          <p:nvPr/>
        </p:nvSpPr>
        <p:spPr>
          <a:xfrm>
            <a:off x="727060" y="6308963"/>
            <a:ext cx="9982200" cy="33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400" kern="1200" spc="1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7009"/>
                </a:solidFill>
              </a:rPr>
              <a:t>Dissimilar</a:t>
            </a:r>
            <a:r>
              <a:rPr lang="en-US" dirty="0"/>
              <a:t> cereals have </a:t>
            </a:r>
            <a:r>
              <a:rPr lang="en-US" dirty="0">
                <a:solidFill>
                  <a:srgbClr val="FF7009"/>
                </a:solidFill>
              </a:rPr>
              <a:t>lower cross-elasticity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D4068-51EE-8FCC-1480-72F76F430361}"/>
              </a:ext>
            </a:extLst>
          </p:cNvPr>
          <p:cNvSpPr/>
          <p:nvPr/>
        </p:nvSpPr>
        <p:spPr>
          <a:xfrm>
            <a:off x="9327623" y="1782701"/>
            <a:ext cx="579864" cy="526338"/>
          </a:xfrm>
          <a:prstGeom prst="rect">
            <a:avLst/>
          </a:prstGeom>
          <a:noFill/>
          <a:ln w="57150">
            <a:solidFill>
              <a:srgbClr val="FF7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16A1C1-9FF5-16CC-4A1E-ED571DF2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C86D-4F82-5439-5958-D608289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Embedding: </a:t>
            </a:r>
            <a:br>
              <a:rPr lang="en-US" dirty="0"/>
            </a:br>
            <a:r>
              <a:rPr lang="en-US" dirty="0"/>
              <a:t>Purchase Correlations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29232-AE31-2DE1-07E3-D869C4CEE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7FAEC-CE8D-4BD0-DFBE-06BB3921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6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10D4-6011-5737-11B5-A85A0247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Correlation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9A645-FBEA-D126-C541-1773C16E2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Atalay et al. (2022) use the Nielsen data to </a:t>
                </a:r>
                <a:r>
                  <a:rPr lang="en-US" dirty="0">
                    <a:solidFill>
                      <a:srgbClr val="FF7009"/>
                    </a:solidFill>
                  </a:rPr>
                  <a:t>estimate substitutability </a:t>
                </a:r>
                <a:r>
                  <a:rPr lang="en-US" dirty="0"/>
                  <a:t>of product pairs given </a:t>
                </a:r>
                <a:r>
                  <a:rPr lang="en-US" dirty="0">
                    <a:solidFill>
                      <a:srgbClr val="FF7009"/>
                    </a:solidFill>
                  </a:rPr>
                  <a:t>purchases by the same household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households swap between Frosted Flakes and Froot Loops, but never Raisin Bran, the first two are closer substitutes</a:t>
                </a:r>
              </a:p>
              <a:p>
                <a:r>
                  <a:rPr lang="en-US" dirty="0"/>
                  <a:t>Can then construct a </a:t>
                </a:r>
                <a:r>
                  <a:rPr lang="en-US" dirty="0">
                    <a:solidFill>
                      <a:srgbClr val="FF7009"/>
                    </a:solidFill>
                  </a:rPr>
                  <a:t>dissimilarity matrix</a:t>
                </a:r>
              </a:p>
              <a:p>
                <a:pPr lvl="1"/>
                <a:r>
                  <a:rPr lang="en-US" dirty="0"/>
                  <a:t>Element (</a:t>
                </a:r>
                <a:r>
                  <a:rPr lang="en-US" dirty="0" err="1"/>
                  <a:t>i</a:t>
                </a:r>
                <a:r>
                  <a:rPr lang="en-US" dirty="0"/>
                  <a:t>, j)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Distances can form embeddings using similar method to before </a:t>
                </a:r>
              </a:p>
              <a:p>
                <a:pPr lvl="1"/>
                <a:r>
                  <a:rPr lang="en-US" dirty="0"/>
                  <a:t>t-distributed Stochastic Neighbor Embeddings (t-SNE) rather than t-distributed Stochastic Triplet Embeddings (t-STE)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9A645-FBEA-D126-C541-1773C16E2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219D1-4512-155F-ADD2-941ADF57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8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BBE-202F-1EAE-2B11-DD621F35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C5FE0-5046-C14C-1822-AC32D09A1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before, embeddings identify meaningful groups</a:t>
            </a:r>
          </a:p>
          <a:p>
            <a:r>
              <a:rPr lang="en-US" dirty="0"/>
              <a:t>Running analysis using these embeddings yields very similar results—suggests many embeddings are usable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4B69B-BED3-5071-1B40-D9658C6D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374" y="286121"/>
            <a:ext cx="6632251" cy="460480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904FAC-C535-EE5B-D403-2DF47E33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CB79-7595-C433-5AD4-720BB5F0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Know It When You See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3256-B356-3F09-0D22-F50F0C6A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26382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Instacart Website: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Items may be out of stock. When this happens, you have 3 options—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Best Match: </a:t>
            </a:r>
            <a:r>
              <a:rPr lang="en-US" b="1" i="1" dirty="0">
                <a:solidFill>
                  <a:srgbClr val="FF7009"/>
                </a:solidFill>
              </a:rPr>
              <a:t>Your shopper selects the best possible replacement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. This is the default option for when items aren’t available…</a:t>
            </a:r>
          </a:p>
          <a:p>
            <a:pPr marL="0" indent="0">
              <a:buNone/>
            </a:pP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green arrow and orange circle&#10;&#10;Description automatically generated">
            <a:extLst>
              <a:ext uri="{FF2B5EF4-FFF2-40B4-BE49-F238E27FC236}">
                <a16:creationId xmlns:a16="http://schemas.microsoft.com/office/drawing/2014/main" id="{AEFE5632-FD0A-2AB9-7725-50C2B9137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3" y="2063040"/>
            <a:ext cx="3397166" cy="38828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43A1-D23C-77F2-2A6D-8C89FF70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29D-ABFC-6F06-3E1E-01633BAC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Know It When You See It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BFA38A4-8FF2-220A-3A4E-188895189CB6}"/>
              </a:ext>
            </a:extLst>
          </p:cNvPr>
          <p:cNvSpPr/>
          <p:nvPr/>
        </p:nvSpPr>
        <p:spPr>
          <a:xfrm rot="20203139">
            <a:off x="3519390" y="3769301"/>
            <a:ext cx="731520" cy="37802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BF51ED-8F35-4C26-5595-E10C5888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791921">
            <a:off x="7335245" y="3746990"/>
            <a:ext cx="725487" cy="4938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E86764-59D3-C7B0-0A0C-90625BF78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9" r="13210"/>
          <a:stretch/>
        </p:blipFill>
        <p:spPr>
          <a:xfrm>
            <a:off x="4442773" y="1842179"/>
            <a:ext cx="2712015" cy="36732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91DFE-BFCE-82FF-1C11-592BD05E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E9940-1041-5B04-AC29-943FC65A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189" y="2181178"/>
            <a:ext cx="2604511" cy="4119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BCDA8-796E-20C7-93F9-297AC23F3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63" y="2181835"/>
            <a:ext cx="2890406" cy="41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54EA-DE2C-8690-14E5-F44F145A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EB01-F306-0218-CFD7-4F4A2435C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799"/>
            <a:ext cx="8595360" cy="4937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above “sounds nice”—people have an </a:t>
            </a:r>
            <a:r>
              <a:rPr lang="en-US" dirty="0">
                <a:solidFill>
                  <a:srgbClr val="FF7009"/>
                </a:solidFill>
              </a:rPr>
              <a:t>intuitive grasp </a:t>
            </a:r>
            <a:r>
              <a:rPr lang="en-US" dirty="0"/>
              <a:t>of which products are substitutes. Can we formalize this into something econometrically useful? </a:t>
            </a:r>
          </a:p>
          <a:p>
            <a:pPr lvl="1"/>
            <a:r>
              <a:rPr lang="en-US" dirty="0"/>
              <a:t>Want to use </a:t>
            </a:r>
            <a:r>
              <a:rPr lang="en-US" dirty="0">
                <a:solidFill>
                  <a:srgbClr val="FF7009"/>
                </a:solidFill>
              </a:rPr>
              <a:t>ordinal comparisons </a:t>
            </a:r>
            <a:r>
              <a:rPr lang="en-US" dirty="0"/>
              <a:t>to predict substitution patterns</a:t>
            </a:r>
          </a:p>
          <a:p>
            <a:pPr lvl="1"/>
            <a:r>
              <a:rPr lang="en-US" dirty="0"/>
              <a:t>Can do so by converting these comparisons into </a:t>
            </a:r>
            <a:r>
              <a:rPr lang="en-US" dirty="0">
                <a:solidFill>
                  <a:srgbClr val="FF7009"/>
                </a:solidFill>
              </a:rPr>
              <a:t>cardinal embeddings</a:t>
            </a:r>
          </a:p>
          <a:p>
            <a:r>
              <a:rPr lang="en-US" dirty="0"/>
              <a:t>Desiderata relative to existing methods:</a:t>
            </a:r>
          </a:p>
          <a:p>
            <a:pPr lvl="1"/>
            <a:r>
              <a:rPr lang="en-US" dirty="0"/>
              <a:t>Flexible substitution patterns with useful out-of-sample predictions</a:t>
            </a:r>
          </a:p>
          <a:p>
            <a:pPr lvl="1"/>
            <a:r>
              <a:rPr lang="en-US" dirty="0"/>
              <a:t>Minimal data demands</a:t>
            </a:r>
          </a:p>
          <a:p>
            <a:pPr lvl="1"/>
            <a:r>
              <a:rPr lang="en-US" dirty="0"/>
              <a:t>Independence from investigator judgment</a:t>
            </a:r>
          </a:p>
          <a:p>
            <a:r>
              <a:rPr lang="en-US" dirty="0"/>
              <a:t>If this is feasible, unlocks demand estimation in markets and products with </a:t>
            </a:r>
            <a:r>
              <a:rPr lang="en-US" dirty="0">
                <a:solidFill>
                  <a:srgbClr val="FF7009"/>
                </a:solidFill>
              </a:rPr>
              <a:t>“hard to define” characteristics</a:t>
            </a:r>
          </a:p>
          <a:p>
            <a:pPr lvl="1"/>
            <a:r>
              <a:rPr lang="en-US" dirty="0"/>
              <a:t>What </a:t>
            </a:r>
            <a:r>
              <a:rPr lang="en-US" dirty="0">
                <a:solidFill>
                  <a:srgbClr val="FF7009"/>
                </a:solidFill>
              </a:rPr>
              <a:t>college majors </a:t>
            </a:r>
            <a:r>
              <a:rPr lang="en-US" dirty="0"/>
              <a:t>do people choose?</a:t>
            </a:r>
          </a:p>
          <a:p>
            <a:pPr lvl="1"/>
            <a:r>
              <a:rPr lang="en-US" dirty="0"/>
              <a:t>How do people vote when </a:t>
            </a:r>
            <a:r>
              <a:rPr lang="en-US" dirty="0">
                <a:solidFill>
                  <a:srgbClr val="FF7009"/>
                </a:solidFill>
              </a:rPr>
              <a:t>candidates</a:t>
            </a:r>
            <a:r>
              <a:rPr lang="en-US" dirty="0"/>
              <a:t> enter or drop out?</a:t>
            </a:r>
          </a:p>
          <a:p>
            <a:pPr lvl="1"/>
            <a:r>
              <a:rPr lang="en-US" dirty="0"/>
              <a:t>Which </a:t>
            </a:r>
            <a:r>
              <a:rPr lang="en-US" dirty="0">
                <a:solidFill>
                  <a:srgbClr val="FF7009"/>
                </a:solidFill>
              </a:rPr>
              <a:t>jobs</a:t>
            </a:r>
            <a:r>
              <a:rPr lang="en-US" dirty="0"/>
              <a:t> do people apply for after a layoff?</a:t>
            </a:r>
          </a:p>
          <a:p>
            <a:pPr lvl="1"/>
            <a:r>
              <a:rPr lang="en-US" dirty="0"/>
              <a:t>What </a:t>
            </a:r>
            <a:r>
              <a:rPr lang="en-US" dirty="0">
                <a:solidFill>
                  <a:srgbClr val="FF7009"/>
                </a:solidFill>
              </a:rPr>
              <a:t>metro areas </a:t>
            </a:r>
            <a:r>
              <a:rPr lang="en-US" dirty="0"/>
              <a:t>do people move to?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0F411-C411-77B5-0F8E-E91BC47A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82B7-F901-7611-840F-517408CC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0F90-50CA-5C69-DB7F-B15853B78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34" y="1820863"/>
            <a:ext cx="3331374" cy="4351337"/>
          </a:xfrm>
        </p:spPr>
        <p:txBody>
          <a:bodyPr>
            <a:normAutofit/>
          </a:bodyPr>
          <a:lstStyle/>
          <a:p>
            <a:r>
              <a:rPr lang="en-US" dirty="0"/>
              <a:t>This is something of a “magic trick” paper</a:t>
            </a:r>
          </a:p>
          <a:p>
            <a:pPr lvl="1"/>
            <a:r>
              <a:rPr lang="en-US" dirty="0"/>
              <a:t>Generates compelling </a:t>
            </a:r>
            <a:r>
              <a:rPr lang="en-US" dirty="0">
                <a:solidFill>
                  <a:srgbClr val="FF7009"/>
                </a:solidFill>
              </a:rPr>
              <a:t>cardinal characteristics </a:t>
            </a:r>
            <a:r>
              <a:rPr lang="en-US" dirty="0"/>
              <a:t>from </a:t>
            </a:r>
            <a:r>
              <a:rPr lang="en-US" dirty="0">
                <a:solidFill>
                  <a:srgbClr val="FF7009"/>
                </a:solidFill>
              </a:rPr>
              <a:t>ordinal data </a:t>
            </a:r>
            <a:r>
              <a:rPr lang="en-US" dirty="0"/>
              <a:t>alone</a:t>
            </a:r>
          </a:p>
          <a:p>
            <a:pPr lvl="1"/>
            <a:r>
              <a:rPr lang="en-US" dirty="0"/>
              <a:t>Under heavy data constraints, embedding-based substitution patterns </a:t>
            </a:r>
            <a:r>
              <a:rPr lang="en-US" dirty="0">
                <a:solidFill>
                  <a:srgbClr val="FF7009"/>
                </a:solidFill>
              </a:rPr>
              <a:t>better fit standard priors </a:t>
            </a:r>
            <a:r>
              <a:rPr lang="en-US" dirty="0"/>
              <a:t>than patterns derived from interpretable characteristics</a:t>
            </a:r>
          </a:p>
          <a:p>
            <a:pPr lvl="1"/>
            <a:r>
              <a:rPr lang="en-US" dirty="0"/>
              <a:t>Minimal(-</a:t>
            </a:r>
            <a:r>
              <a:rPr lang="en-US" dirty="0" err="1"/>
              <a:t>ish</a:t>
            </a:r>
            <a:r>
              <a:rPr lang="en-US" dirty="0"/>
              <a:t>) structural assumptions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72CE-B581-C6EB-A329-868C992D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3697E-2F6E-B208-36A6-16E9F873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7888" y="1820863"/>
            <a:ext cx="6728543" cy="4169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73C28C-9B58-2231-5305-C9D05D8D12A3}"/>
              </a:ext>
            </a:extLst>
          </p:cNvPr>
          <p:cNvSpPr/>
          <p:nvPr/>
        </p:nvSpPr>
        <p:spPr>
          <a:xfrm>
            <a:off x="8600841" y="4440317"/>
            <a:ext cx="1732206" cy="1379784"/>
          </a:xfrm>
          <a:prstGeom prst="rect">
            <a:avLst/>
          </a:prstGeom>
          <a:noFill/>
          <a:ln w="38100">
            <a:solidFill>
              <a:srgbClr val="FF7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18E90-97CF-0B2E-6771-24DD3BC6B508}"/>
              </a:ext>
            </a:extLst>
          </p:cNvPr>
          <p:cNvSpPr/>
          <p:nvPr/>
        </p:nvSpPr>
        <p:spPr>
          <a:xfrm>
            <a:off x="8550142" y="1944642"/>
            <a:ext cx="2391290" cy="1500421"/>
          </a:xfrm>
          <a:prstGeom prst="rect">
            <a:avLst/>
          </a:prstGeom>
          <a:noFill/>
          <a:ln w="38100">
            <a:solidFill>
              <a:srgbClr val="FF7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285FF-7B61-CAEA-FE70-1C7FD28F7126}"/>
              </a:ext>
            </a:extLst>
          </p:cNvPr>
          <p:cNvSpPr/>
          <p:nvPr/>
        </p:nvSpPr>
        <p:spPr>
          <a:xfrm>
            <a:off x="5289228" y="2480596"/>
            <a:ext cx="1732206" cy="1379784"/>
          </a:xfrm>
          <a:prstGeom prst="rect">
            <a:avLst/>
          </a:prstGeom>
          <a:noFill/>
          <a:ln w="38100">
            <a:solidFill>
              <a:srgbClr val="FF7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936C0-F155-5468-1443-A05B020BC635}"/>
              </a:ext>
            </a:extLst>
          </p:cNvPr>
          <p:cNvSpPr txBox="1"/>
          <p:nvPr/>
        </p:nvSpPr>
        <p:spPr>
          <a:xfrm>
            <a:off x="9466944" y="4063395"/>
            <a:ext cx="1250568" cy="31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009"/>
                </a:solidFill>
              </a:rPr>
              <a:t>Chocolate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A7DFC-FA96-43AD-B541-7909FA940280}"/>
              </a:ext>
            </a:extLst>
          </p:cNvPr>
          <p:cNvSpPr txBox="1"/>
          <p:nvPr/>
        </p:nvSpPr>
        <p:spPr>
          <a:xfrm>
            <a:off x="9703944" y="1944642"/>
            <a:ext cx="1250568" cy="31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009"/>
                </a:solidFill>
              </a:rPr>
              <a:t>Fruity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12776-7128-3CC0-3C21-6030EDBDEBF2}"/>
              </a:ext>
            </a:extLst>
          </p:cNvPr>
          <p:cNvSpPr txBox="1"/>
          <p:nvPr/>
        </p:nvSpPr>
        <p:spPr>
          <a:xfrm>
            <a:off x="4762226" y="1844100"/>
            <a:ext cx="1250568" cy="54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009"/>
                </a:solidFill>
              </a:rPr>
              <a:t>Shredded Wheat</a:t>
            </a:r>
          </a:p>
        </p:txBody>
      </p:sp>
    </p:spTree>
    <p:extLst>
      <p:ext uri="{BB962C8B-B14F-4D97-AF65-F5344CB8AC3E}">
        <p14:creationId xmlns:p14="http://schemas.microsoft.com/office/powerpoint/2010/main" val="63143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237C-BA9D-4EA9-DAF0-7E23940E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Triplets to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B5BE-C1D5-90D2-93F5-7232F2F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2DB67-934B-0ADC-D2B9-19956192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A80C79B-4FAA-4975-9997-8F2E54DED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276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2990</TotalTime>
  <Words>2350</Words>
  <Application>Microsoft Office PowerPoint</Application>
  <PresentationFormat>Widescreen</PresentationFormat>
  <Paragraphs>338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Arial</vt:lpstr>
      <vt:lpstr>Calibri</vt:lpstr>
      <vt:lpstr>Cambria Math</vt:lpstr>
      <vt:lpstr>Century Schoolbook</vt:lpstr>
      <vt:lpstr>Wingdings 2</vt:lpstr>
      <vt:lpstr>View</vt:lpstr>
      <vt:lpstr>Triplet Embeddings for Demand Estimation</vt:lpstr>
      <vt:lpstr>What’s in a Product?</vt:lpstr>
      <vt:lpstr>Why Estimate Demand?</vt:lpstr>
      <vt:lpstr>Previous Solutions</vt:lpstr>
      <vt:lpstr>You Know It When You See It</vt:lpstr>
      <vt:lpstr>You Know It When You See It</vt:lpstr>
      <vt:lpstr>The Goal</vt:lpstr>
      <vt:lpstr>Results Preview</vt:lpstr>
      <vt:lpstr>From Triplets to Embeddings</vt:lpstr>
      <vt:lpstr>What is an Embedding?</vt:lpstr>
      <vt:lpstr>Direction and Magnitude</vt:lpstr>
      <vt:lpstr>Embedding with Triplets: The Intuition </vt:lpstr>
      <vt:lpstr>From Triplets to Embeddings</vt:lpstr>
      <vt:lpstr>T-Distributed Stochastic Triplet Embedding</vt:lpstr>
      <vt:lpstr>Model &amp; Application</vt:lpstr>
      <vt:lpstr>The Model</vt:lpstr>
      <vt:lpstr>Setting</vt:lpstr>
      <vt:lpstr>Scaling It Up</vt:lpstr>
      <vt:lpstr>Clustering Results</vt:lpstr>
      <vt:lpstr>Two-Dimensional Embedding Plot</vt:lpstr>
      <vt:lpstr>Six-Dimensional Nearest Neighbors</vt:lpstr>
      <vt:lpstr>Log-Linear Demand Model</vt:lpstr>
      <vt:lpstr>Log-Linear Demand Model</vt:lpstr>
      <vt:lpstr>Functional Form</vt:lpstr>
      <vt:lpstr>Identification</vt:lpstr>
      <vt:lpstr>Benchmark</vt:lpstr>
      <vt:lpstr>Cross-Elasticities Over Distance</vt:lpstr>
      <vt:lpstr>Conclusion</vt:lpstr>
      <vt:lpstr>Efficacy of Embedding Models</vt:lpstr>
      <vt:lpstr>Appendix</vt:lpstr>
      <vt:lpstr>Competition</vt:lpstr>
      <vt:lpstr>Distance and Dimensionality</vt:lpstr>
      <vt:lpstr>t-SNE Gradients</vt:lpstr>
      <vt:lpstr>Distance in Characteristic Space</vt:lpstr>
      <vt:lpstr>Heterogeneous Dimensions</vt:lpstr>
      <vt:lpstr>Dimension Heterogeneity</vt:lpstr>
      <vt:lpstr>Dimension Weighting</vt:lpstr>
      <vt:lpstr>Homogeneous vs. Heterogeneous Weight Results</vt:lpstr>
      <vt:lpstr>Random Coefficient (BLP) Demand Model</vt:lpstr>
      <vt:lpstr>Random Coefficient Demand Model</vt:lpstr>
      <vt:lpstr>Identification</vt:lpstr>
      <vt:lpstr>Market Size</vt:lpstr>
      <vt:lpstr>Elasticity Comparison</vt:lpstr>
      <vt:lpstr>Alternate Embedding:  Purchase Correlations</vt:lpstr>
      <vt:lpstr>Purchase Correlation Data</vt:lpstr>
      <vt:lpstr>t-SNE Embeddings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Triplet Embeddings for Demand Estimation</dc:title>
  <dc:creator>Gideon Moore</dc:creator>
  <cp:lastModifiedBy>Gideon Moore</cp:lastModifiedBy>
  <cp:revision>46</cp:revision>
  <dcterms:created xsi:type="dcterms:W3CDTF">2024-04-13T23:38:32Z</dcterms:created>
  <dcterms:modified xsi:type="dcterms:W3CDTF">2024-04-19T20:46:50Z</dcterms:modified>
</cp:coreProperties>
</file>